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erospace bold" pitchFamily="2" charset="-128"/>
      <p:regular r:id="rId16"/>
    </p:embeddedFont>
    <p:embeddedFont>
      <p:font typeface="Acherus Grotesque" pitchFamily="2" charset="77"/>
      <p:regular r:id="rId17"/>
    </p:embeddedFont>
    <p:embeddedFont>
      <p:font typeface="Acherus Grotesque Bold" pitchFamily="2" charset="77"/>
      <p:regular r:id="rId18"/>
      <p:bold r:id="rId19"/>
    </p:embeddedFont>
    <p:embeddedFont>
      <p:font typeface="Acherus Grotesque Light" pitchFamily="2" charset="77"/>
      <p:regular r:id="rId20"/>
    </p:embeddedFont>
    <p:embeddedFont>
      <p:font typeface="Antonio Bold" panose="02000803000000000000" pitchFamily="2" charset="77"/>
      <p:regular r:id="rId21"/>
      <p:bold r:id="rId22"/>
    </p:embeddedFont>
    <p:embeddedFont>
      <p:font typeface="Canva Sans" panose="020B0503030501040103" pitchFamily="34" charset="0"/>
      <p:regular r:id="rId23"/>
    </p:embeddedFont>
    <p:embeddedFont>
      <p:font typeface="Canva Sans Bold" panose="020B0803030501040103" pitchFamily="34" charset="0"/>
      <p:regular r:id="rId24"/>
      <p:bold r:id="rId25"/>
    </p:embeddedFont>
    <p:embeddedFont>
      <p:font typeface="Libre Baskerville" panose="02000000000000000000" pitchFamily="2" charset="0"/>
      <p:regular r:id="rId26"/>
      <p:bold r:id="rId27"/>
      <p:italic r:id="rId28"/>
    </p:embeddedFont>
    <p:embeddedFont>
      <p:font typeface="Now" pitchFamily="2" charset="77"/>
      <p:regular r:id="rId29"/>
    </p:embeddedFont>
    <p:embeddedFont>
      <p:font typeface="Now Bold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20.sv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svg"/><Relationship Id="rId7" Type="http://schemas.openxmlformats.org/officeDocument/2006/relationships/image" Target="../media/image3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1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5341" y="7275082"/>
            <a:ext cx="16656656" cy="0"/>
          </a:xfrm>
          <a:prstGeom prst="line">
            <a:avLst/>
          </a:prstGeom>
          <a:ln w="57150" cap="flat">
            <a:solidFill>
              <a:srgbClr val="6F16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50231" y="640719"/>
            <a:ext cx="9537124" cy="4626437"/>
          </a:xfrm>
          <a:custGeom>
            <a:avLst/>
            <a:gdLst/>
            <a:ahLst/>
            <a:cxnLst/>
            <a:rect l="l" t="t" r="r" b="b"/>
            <a:pathLst>
              <a:path w="9537124" h="4626437">
                <a:moveTo>
                  <a:pt x="0" y="0"/>
                </a:moveTo>
                <a:lnTo>
                  <a:pt x="9537125" y="0"/>
                </a:lnTo>
                <a:lnTo>
                  <a:pt x="9537125" y="4626436"/>
                </a:lnTo>
                <a:lnTo>
                  <a:pt x="0" y="4626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20386" y="5196163"/>
            <a:ext cx="17366566" cy="161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3"/>
              </a:lnSpc>
            </a:pPr>
            <a:r>
              <a:rPr lang="en-US" sz="9445">
                <a:solidFill>
                  <a:srgbClr val="85A482"/>
                </a:solidFill>
                <a:latin typeface="Antonio Bold"/>
                <a:ea typeface="Antonio Bold"/>
                <a:cs typeface="Antonio Bold"/>
                <a:sym typeface="Antonio Bold"/>
              </a:rPr>
              <a:t>CHURCH VITALITY SURVEY RESULTS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6453" y="7628837"/>
            <a:ext cx="17290499" cy="152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24"/>
              </a:lnSpc>
              <a:spcBef>
                <a:spcPct val="0"/>
              </a:spcBef>
            </a:pPr>
            <a:r>
              <a:rPr lang="en-US" sz="4374">
                <a:solidFill>
                  <a:srgbClr val="6B8A69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Here are the results for the first annual FEB Central Church Vitality Survey of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07182" y="2493818"/>
            <a:ext cx="7029981" cy="7029981"/>
          </a:xfrm>
          <a:custGeom>
            <a:avLst/>
            <a:gdLst/>
            <a:ahLst/>
            <a:cxnLst/>
            <a:rect l="l" t="t" r="r" b="b"/>
            <a:pathLst>
              <a:path w="7029981" h="7029981">
                <a:moveTo>
                  <a:pt x="0" y="0"/>
                </a:moveTo>
                <a:lnTo>
                  <a:pt x="7029981" y="0"/>
                </a:lnTo>
                <a:lnTo>
                  <a:pt x="7029981" y="7029981"/>
                </a:lnTo>
                <a:lnTo>
                  <a:pt x="0" y="7029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65714"/>
            <a:ext cx="16518776" cy="830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9"/>
              </a:lnSpc>
            </a:pPr>
            <a:r>
              <a:rPr lang="en-US" sz="4871">
                <a:solidFill>
                  <a:srgbClr val="85A482"/>
                </a:solidFill>
                <a:latin typeface="Antonio Bold"/>
                <a:ea typeface="Antonio Bold"/>
                <a:cs typeface="Antonio Bold"/>
                <a:sym typeface="Antonio Bold"/>
              </a:rPr>
              <a:t>FEB CENTRAL CHURCH VITALITY SURVEY 2024</a:t>
            </a:r>
          </a:p>
        </p:txBody>
      </p:sp>
      <p:sp>
        <p:nvSpPr>
          <p:cNvPr id="4" name="AutoShape 4"/>
          <p:cNvSpPr/>
          <p:nvPr/>
        </p:nvSpPr>
        <p:spPr>
          <a:xfrm>
            <a:off x="2112181" y="1544191"/>
            <a:ext cx="14063638" cy="0"/>
          </a:xfrm>
          <a:prstGeom prst="line">
            <a:avLst/>
          </a:prstGeom>
          <a:ln w="47625" cap="flat">
            <a:solidFill>
              <a:srgbClr val="6F16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144434" y="3900055"/>
            <a:ext cx="5956963" cy="319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9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Section 2:</a:t>
            </a:r>
          </a:p>
          <a:p>
            <a:pPr algn="ctr">
              <a:lnSpc>
                <a:spcPts val="8469"/>
              </a:lnSpc>
            </a:pPr>
            <a:r>
              <a:rPr lang="en-US" sz="6049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Consultation Data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50796" y="7270636"/>
            <a:ext cx="6786409" cy="85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24"/>
              </a:lnSpc>
              <a:spcBef>
                <a:spcPct val="0"/>
              </a:spcBef>
            </a:pPr>
            <a:r>
              <a:rPr lang="en-US" sz="2374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600 people surveyed in 8 church consultations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569" y="611418"/>
            <a:ext cx="17532885" cy="8584401"/>
            <a:chOff x="0" y="0"/>
            <a:chExt cx="31292821" cy="153215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92822" cy="15321502"/>
            </a:xfrm>
            <a:custGeom>
              <a:avLst/>
              <a:gdLst/>
              <a:ahLst/>
              <a:cxnLst/>
              <a:rect l="l" t="t" r="r" b="b"/>
              <a:pathLst>
                <a:path w="31292822" h="15321502">
                  <a:moveTo>
                    <a:pt x="0" y="0"/>
                  </a:moveTo>
                  <a:lnTo>
                    <a:pt x="0" y="15321502"/>
                  </a:lnTo>
                  <a:lnTo>
                    <a:pt x="31292822" y="15321502"/>
                  </a:lnTo>
                  <a:lnTo>
                    <a:pt x="31292822" y="0"/>
                  </a:lnTo>
                  <a:lnTo>
                    <a:pt x="0" y="0"/>
                  </a:lnTo>
                  <a:close/>
                  <a:moveTo>
                    <a:pt x="31231861" y="15260541"/>
                  </a:moveTo>
                  <a:lnTo>
                    <a:pt x="59690" y="15260541"/>
                  </a:lnTo>
                  <a:lnTo>
                    <a:pt x="59690" y="59690"/>
                  </a:lnTo>
                  <a:lnTo>
                    <a:pt x="31231861" y="59690"/>
                  </a:lnTo>
                  <a:lnTo>
                    <a:pt x="31231861" y="15260541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43" y="2626404"/>
            <a:ext cx="2128240" cy="111445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73184" y="157471"/>
            <a:ext cx="2198689" cy="1042053"/>
            <a:chOff x="0" y="0"/>
            <a:chExt cx="2931585" cy="138940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931585" cy="1389403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39670" y="133535"/>
              <a:ext cx="2052245" cy="1042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5"/>
                </a:lnSpc>
              </a:pPr>
              <a:r>
                <a:rPr lang="en-US" sz="4753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8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48947" y="2906979"/>
            <a:ext cx="3497499" cy="721458"/>
            <a:chOff x="0" y="0"/>
            <a:chExt cx="1413226" cy="2915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3226" cy="291518"/>
            </a:xfrm>
            <a:custGeom>
              <a:avLst/>
              <a:gdLst/>
              <a:ahLst/>
              <a:cxnLst/>
              <a:rect l="l" t="t" r="r" b="b"/>
              <a:pathLst>
                <a:path w="1413226" h="291518">
                  <a:moveTo>
                    <a:pt x="1210026" y="0"/>
                  </a:moveTo>
                  <a:lnTo>
                    <a:pt x="203200" y="0"/>
                  </a:lnTo>
                  <a:lnTo>
                    <a:pt x="0" y="145759"/>
                  </a:lnTo>
                  <a:lnTo>
                    <a:pt x="203200" y="291518"/>
                  </a:lnTo>
                  <a:lnTo>
                    <a:pt x="1210026" y="291518"/>
                  </a:lnTo>
                  <a:lnTo>
                    <a:pt x="1413226" y="145759"/>
                  </a:lnTo>
                  <a:lnTo>
                    <a:pt x="1210026" y="0"/>
                  </a:lnTo>
                  <a:close/>
                </a:path>
              </a:pathLst>
            </a:custGeom>
            <a:solidFill>
              <a:srgbClr val="6984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2400" y="-28575"/>
              <a:ext cx="1108426" cy="320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64339" y="2771371"/>
            <a:ext cx="1396071" cy="1063307"/>
            <a:chOff x="0" y="0"/>
            <a:chExt cx="812800" cy="6190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19063"/>
            </a:xfrm>
            <a:custGeom>
              <a:avLst/>
              <a:gdLst/>
              <a:ahLst/>
              <a:cxnLst/>
              <a:rect l="l" t="t" r="r" b="b"/>
              <a:pathLst>
                <a:path w="812800" h="619063">
                  <a:moveTo>
                    <a:pt x="406400" y="0"/>
                  </a:moveTo>
                  <a:cubicBezTo>
                    <a:pt x="181951" y="0"/>
                    <a:pt x="0" y="138582"/>
                    <a:pt x="0" y="309531"/>
                  </a:cubicBezTo>
                  <a:cubicBezTo>
                    <a:pt x="0" y="480481"/>
                    <a:pt x="181951" y="619063"/>
                    <a:pt x="406400" y="619063"/>
                  </a:cubicBezTo>
                  <a:cubicBezTo>
                    <a:pt x="630849" y="619063"/>
                    <a:pt x="812800" y="480481"/>
                    <a:pt x="812800" y="309531"/>
                  </a:cubicBezTo>
                  <a:cubicBezTo>
                    <a:pt x="812800" y="13858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B8A6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9462"/>
              <a:ext cx="660400" cy="531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66840" y="4168367"/>
            <a:ext cx="3497499" cy="721458"/>
            <a:chOff x="0" y="0"/>
            <a:chExt cx="1413226" cy="2915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13226" cy="291518"/>
            </a:xfrm>
            <a:custGeom>
              <a:avLst/>
              <a:gdLst/>
              <a:ahLst/>
              <a:cxnLst/>
              <a:rect l="l" t="t" r="r" b="b"/>
              <a:pathLst>
                <a:path w="1413226" h="291518">
                  <a:moveTo>
                    <a:pt x="1210026" y="0"/>
                  </a:moveTo>
                  <a:lnTo>
                    <a:pt x="203200" y="0"/>
                  </a:lnTo>
                  <a:lnTo>
                    <a:pt x="0" y="145759"/>
                  </a:lnTo>
                  <a:lnTo>
                    <a:pt x="203200" y="291518"/>
                  </a:lnTo>
                  <a:lnTo>
                    <a:pt x="1210026" y="291518"/>
                  </a:lnTo>
                  <a:lnTo>
                    <a:pt x="1413226" y="145759"/>
                  </a:lnTo>
                  <a:lnTo>
                    <a:pt x="1210026" y="0"/>
                  </a:lnTo>
                  <a:close/>
                </a:path>
              </a:pathLst>
            </a:custGeom>
            <a:solidFill>
              <a:srgbClr val="8F293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52400" y="-28575"/>
              <a:ext cx="1108426" cy="320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894099" y="3926621"/>
            <a:ext cx="1466311" cy="1119134"/>
            <a:chOff x="0" y="0"/>
            <a:chExt cx="1124449" cy="8582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4449" cy="858215"/>
            </a:xfrm>
            <a:custGeom>
              <a:avLst/>
              <a:gdLst/>
              <a:ahLst/>
              <a:cxnLst/>
              <a:rect l="l" t="t" r="r" b="b"/>
              <a:pathLst>
                <a:path w="1124449" h="858215">
                  <a:moveTo>
                    <a:pt x="562225" y="0"/>
                  </a:moveTo>
                  <a:cubicBezTo>
                    <a:pt x="251717" y="0"/>
                    <a:pt x="0" y="192118"/>
                    <a:pt x="0" y="429107"/>
                  </a:cubicBezTo>
                  <a:cubicBezTo>
                    <a:pt x="0" y="666097"/>
                    <a:pt x="251717" y="858215"/>
                    <a:pt x="562225" y="858215"/>
                  </a:cubicBezTo>
                  <a:cubicBezTo>
                    <a:pt x="872733" y="858215"/>
                    <a:pt x="1124449" y="666097"/>
                    <a:pt x="1124449" y="429107"/>
                  </a:cubicBezTo>
                  <a:cubicBezTo>
                    <a:pt x="1124449" y="192118"/>
                    <a:pt x="872733" y="0"/>
                    <a:pt x="56222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F293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5417" y="51883"/>
              <a:ext cx="913615" cy="725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748" y="3928962"/>
            <a:ext cx="2128240" cy="1114454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794528" y="6871485"/>
            <a:ext cx="2381858" cy="0"/>
          </a:xfrm>
          <a:prstGeom prst="line">
            <a:avLst/>
          </a:prstGeom>
          <a:ln w="66675" cap="flat">
            <a:solidFill>
              <a:srgbClr val="6F162A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6513681" y="7499192"/>
            <a:ext cx="2662705" cy="0"/>
          </a:xfrm>
          <a:prstGeom prst="line">
            <a:avLst/>
          </a:prstGeom>
          <a:ln w="66675" cap="flat">
            <a:solidFill>
              <a:srgbClr val="6F162A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9129679" y="7243710"/>
            <a:ext cx="1292975" cy="513400"/>
            <a:chOff x="0" y="0"/>
            <a:chExt cx="687564" cy="27301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87564" cy="273010"/>
            </a:xfrm>
            <a:custGeom>
              <a:avLst/>
              <a:gdLst/>
              <a:ahLst/>
              <a:cxnLst/>
              <a:rect l="l" t="t" r="r" b="b"/>
              <a:pathLst>
                <a:path w="687564" h="273010">
                  <a:moveTo>
                    <a:pt x="687564" y="0"/>
                  </a:moveTo>
                  <a:lnTo>
                    <a:pt x="0" y="0"/>
                  </a:lnTo>
                  <a:lnTo>
                    <a:pt x="101600" y="136505"/>
                  </a:lnTo>
                  <a:lnTo>
                    <a:pt x="0" y="273010"/>
                  </a:lnTo>
                  <a:lnTo>
                    <a:pt x="687564" y="273010"/>
                  </a:lnTo>
                  <a:lnTo>
                    <a:pt x="585964" y="136505"/>
                  </a:lnTo>
                  <a:lnTo>
                    <a:pt x="687564" y="0"/>
                  </a:lnTo>
                  <a:close/>
                </a:path>
              </a:pathLst>
            </a:custGeom>
            <a:solidFill>
              <a:srgbClr val="A74B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8900" y="-28575"/>
              <a:ext cx="509764" cy="30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3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089113" y="6648623"/>
            <a:ext cx="1292975" cy="513400"/>
            <a:chOff x="0" y="0"/>
            <a:chExt cx="687564" cy="2730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87564" cy="273010"/>
            </a:xfrm>
            <a:custGeom>
              <a:avLst/>
              <a:gdLst/>
              <a:ahLst/>
              <a:cxnLst/>
              <a:rect l="l" t="t" r="r" b="b"/>
              <a:pathLst>
                <a:path w="687564" h="273010">
                  <a:moveTo>
                    <a:pt x="687564" y="0"/>
                  </a:moveTo>
                  <a:lnTo>
                    <a:pt x="0" y="0"/>
                  </a:lnTo>
                  <a:lnTo>
                    <a:pt x="101600" y="136505"/>
                  </a:lnTo>
                  <a:lnTo>
                    <a:pt x="0" y="273010"/>
                  </a:lnTo>
                  <a:lnTo>
                    <a:pt x="687564" y="273010"/>
                  </a:lnTo>
                  <a:lnTo>
                    <a:pt x="585964" y="136505"/>
                  </a:lnTo>
                  <a:lnTo>
                    <a:pt x="687564" y="0"/>
                  </a:lnTo>
                  <a:close/>
                </a:path>
              </a:pathLst>
            </a:custGeom>
            <a:solidFill>
              <a:srgbClr val="6984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900" y="-28575"/>
              <a:ext cx="509764" cy="30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3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35425" y="6438901"/>
            <a:ext cx="3461529" cy="1401512"/>
            <a:chOff x="0" y="-41979"/>
            <a:chExt cx="692879" cy="2805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2879" cy="213859"/>
            </a:xfrm>
            <a:custGeom>
              <a:avLst/>
              <a:gdLst/>
              <a:ahLst/>
              <a:cxnLst/>
              <a:rect l="l" t="t" r="r" b="b"/>
              <a:pathLst>
                <a:path w="692879" h="213859">
                  <a:moveTo>
                    <a:pt x="692879" y="0"/>
                  </a:moveTo>
                  <a:lnTo>
                    <a:pt x="0" y="0"/>
                  </a:lnTo>
                  <a:lnTo>
                    <a:pt x="101600" y="106930"/>
                  </a:lnTo>
                  <a:lnTo>
                    <a:pt x="0" y="213859"/>
                  </a:lnTo>
                  <a:lnTo>
                    <a:pt x="692879" y="213859"/>
                  </a:lnTo>
                  <a:lnTo>
                    <a:pt x="591279" y="106930"/>
                  </a:lnTo>
                  <a:lnTo>
                    <a:pt x="692879" y="0"/>
                  </a:lnTo>
                  <a:close/>
                </a:path>
              </a:pathLst>
            </a:custGeom>
            <a:solidFill>
              <a:srgbClr val="6984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8900" y="-41979"/>
              <a:ext cx="515079" cy="28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3"/>
                </a:lnSpc>
              </a:pPr>
              <a:r>
                <a:rPr lang="en-US" sz="2417" b="1" dirty="0">
                  <a:solidFill>
                    <a:srgbClr val="FFFFFF"/>
                  </a:solidFill>
                  <a:latin typeface="Acherus Grotesque Bold"/>
                  <a:ea typeface="Acherus Grotesque Bold"/>
                  <a:cs typeface="Acherus Grotesque Bold"/>
                  <a:sym typeface="Acherus Grotesque Bold"/>
                </a:rPr>
                <a:t>Average Age Attending (15+)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12222880" y="6648623"/>
            <a:ext cx="3131926" cy="1546389"/>
          </a:xfrm>
          <a:custGeom>
            <a:avLst/>
            <a:gdLst/>
            <a:ahLst/>
            <a:cxnLst/>
            <a:rect l="l" t="t" r="r" b="b"/>
            <a:pathLst>
              <a:path w="3131926" h="1546389">
                <a:moveTo>
                  <a:pt x="0" y="0"/>
                </a:moveTo>
                <a:lnTo>
                  <a:pt x="3131926" y="0"/>
                </a:lnTo>
                <a:lnTo>
                  <a:pt x="3131926" y="1546389"/>
                </a:lnTo>
                <a:lnTo>
                  <a:pt x="0" y="1546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3924199" y="3006999"/>
            <a:ext cx="2546993" cy="51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2985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Men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94352" y="4267953"/>
            <a:ext cx="2030029" cy="51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2985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Women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315200" y="3059399"/>
            <a:ext cx="79140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82"/>
              </a:lnSpc>
            </a:pPr>
            <a:r>
              <a:rPr lang="en-US" sz="2773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37%</a:t>
            </a:r>
          </a:p>
          <a:p>
            <a:pPr algn="ctr">
              <a:lnSpc>
                <a:spcPts val="3882"/>
              </a:lnSpc>
            </a:pPr>
            <a:endParaRPr lang="en-US" sz="2773" b="1" dirty="0">
              <a:solidFill>
                <a:srgbClr val="000000"/>
              </a:solidFill>
              <a:latin typeface="Acherus Grotesque Bold"/>
              <a:ea typeface="Acherus Grotesque Bold"/>
              <a:cs typeface="Acherus Grotesque Bold"/>
              <a:sym typeface="Acherus Grotesque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298496" y="4278028"/>
            <a:ext cx="727757" cy="48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2"/>
              </a:lnSpc>
            </a:pPr>
            <a:r>
              <a:rPr lang="en-US" sz="2773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63%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202030" y="6600086"/>
            <a:ext cx="1592497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2492" dirty="0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Churches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09102" y="7227793"/>
            <a:ext cx="126209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2492" dirty="0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Canada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565043" y="6668982"/>
            <a:ext cx="48994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51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538890" y="7261632"/>
            <a:ext cx="51609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2844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47</a:t>
            </a:r>
          </a:p>
        </p:txBody>
      </p:sp>
      <p:sp>
        <p:nvSpPr>
          <p:cNvPr id="41" name="Freeform 41"/>
          <p:cNvSpPr/>
          <p:nvPr/>
        </p:nvSpPr>
        <p:spPr>
          <a:xfrm>
            <a:off x="15568504" y="9195819"/>
            <a:ext cx="2120604" cy="1028700"/>
          </a:xfrm>
          <a:custGeom>
            <a:avLst/>
            <a:gdLst/>
            <a:ahLst/>
            <a:cxnLst/>
            <a:rect l="l" t="t" r="r" b="b"/>
            <a:pathLst>
              <a:path w="2120604" h="1028700">
                <a:moveTo>
                  <a:pt x="0" y="0"/>
                </a:moveTo>
                <a:lnTo>
                  <a:pt x="2120604" y="0"/>
                </a:lnTo>
                <a:lnTo>
                  <a:pt x="212060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2" name="Group 42"/>
          <p:cNvGrpSpPr/>
          <p:nvPr/>
        </p:nvGrpSpPr>
        <p:grpSpPr>
          <a:xfrm>
            <a:off x="10054986" y="5063444"/>
            <a:ext cx="6848667" cy="935335"/>
            <a:chOff x="0" y="0"/>
            <a:chExt cx="2738797" cy="37404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738797" cy="374042"/>
            </a:xfrm>
            <a:custGeom>
              <a:avLst/>
              <a:gdLst/>
              <a:ahLst/>
              <a:cxnLst/>
              <a:rect l="l" t="t" r="r" b="b"/>
              <a:pathLst>
                <a:path w="2738797" h="374042">
                  <a:moveTo>
                    <a:pt x="103999" y="0"/>
                  </a:moveTo>
                  <a:lnTo>
                    <a:pt x="2634797" y="0"/>
                  </a:lnTo>
                  <a:cubicBezTo>
                    <a:pt x="2662380" y="0"/>
                    <a:pt x="2688832" y="10957"/>
                    <a:pt x="2708336" y="30461"/>
                  </a:cubicBezTo>
                  <a:cubicBezTo>
                    <a:pt x="2727840" y="49964"/>
                    <a:pt x="2738797" y="76417"/>
                    <a:pt x="2738797" y="103999"/>
                  </a:cubicBezTo>
                  <a:lnTo>
                    <a:pt x="2738797" y="270043"/>
                  </a:lnTo>
                  <a:cubicBezTo>
                    <a:pt x="2738797" y="297625"/>
                    <a:pt x="2727840" y="324078"/>
                    <a:pt x="2708336" y="343582"/>
                  </a:cubicBezTo>
                  <a:cubicBezTo>
                    <a:pt x="2688832" y="363085"/>
                    <a:pt x="2662380" y="374042"/>
                    <a:pt x="2634797" y="374042"/>
                  </a:cubicBezTo>
                  <a:lnTo>
                    <a:pt x="103999" y="374042"/>
                  </a:lnTo>
                  <a:cubicBezTo>
                    <a:pt x="76417" y="374042"/>
                    <a:pt x="49964" y="363085"/>
                    <a:pt x="30461" y="343582"/>
                  </a:cubicBezTo>
                  <a:cubicBezTo>
                    <a:pt x="10957" y="324078"/>
                    <a:pt x="0" y="297625"/>
                    <a:pt x="0" y="270043"/>
                  </a:cubicBezTo>
                  <a:lnTo>
                    <a:pt x="0" y="103999"/>
                  </a:lnTo>
                  <a:cubicBezTo>
                    <a:pt x="0" y="76417"/>
                    <a:pt x="10957" y="49964"/>
                    <a:pt x="30461" y="30461"/>
                  </a:cubicBezTo>
                  <a:cubicBezTo>
                    <a:pt x="49964" y="10957"/>
                    <a:pt x="76417" y="0"/>
                    <a:pt x="103999" y="0"/>
                  </a:cubicBezTo>
                  <a:close/>
                </a:path>
              </a:pathLst>
            </a:custGeom>
            <a:solidFill>
              <a:srgbClr val="41513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273879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041613" y="1789776"/>
            <a:ext cx="6848667" cy="935335"/>
            <a:chOff x="0" y="0"/>
            <a:chExt cx="2738797" cy="37404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738797" cy="374042"/>
            </a:xfrm>
            <a:custGeom>
              <a:avLst/>
              <a:gdLst/>
              <a:ahLst/>
              <a:cxnLst/>
              <a:rect l="l" t="t" r="r" b="b"/>
              <a:pathLst>
                <a:path w="2738797" h="374042">
                  <a:moveTo>
                    <a:pt x="103999" y="0"/>
                  </a:moveTo>
                  <a:lnTo>
                    <a:pt x="2634797" y="0"/>
                  </a:lnTo>
                  <a:cubicBezTo>
                    <a:pt x="2662380" y="0"/>
                    <a:pt x="2688832" y="10957"/>
                    <a:pt x="2708336" y="30461"/>
                  </a:cubicBezTo>
                  <a:cubicBezTo>
                    <a:pt x="2727840" y="49964"/>
                    <a:pt x="2738797" y="76417"/>
                    <a:pt x="2738797" y="103999"/>
                  </a:cubicBezTo>
                  <a:lnTo>
                    <a:pt x="2738797" y="270043"/>
                  </a:lnTo>
                  <a:cubicBezTo>
                    <a:pt x="2738797" y="297625"/>
                    <a:pt x="2727840" y="324078"/>
                    <a:pt x="2708336" y="343582"/>
                  </a:cubicBezTo>
                  <a:cubicBezTo>
                    <a:pt x="2688832" y="363085"/>
                    <a:pt x="2662380" y="374042"/>
                    <a:pt x="2634797" y="374042"/>
                  </a:cubicBezTo>
                  <a:lnTo>
                    <a:pt x="103999" y="374042"/>
                  </a:lnTo>
                  <a:cubicBezTo>
                    <a:pt x="76417" y="374042"/>
                    <a:pt x="49964" y="363085"/>
                    <a:pt x="30461" y="343582"/>
                  </a:cubicBezTo>
                  <a:cubicBezTo>
                    <a:pt x="10957" y="324078"/>
                    <a:pt x="0" y="297625"/>
                    <a:pt x="0" y="270043"/>
                  </a:cubicBezTo>
                  <a:lnTo>
                    <a:pt x="0" y="103999"/>
                  </a:lnTo>
                  <a:cubicBezTo>
                    <a:pt x="0" y="76417"/>
                    <a:pt x="10957" y="49964"/>
                    <a:pt x="30461" y="30461"/>
                  </a:cubicBezTo>
                  <a:cubicBezTo>
                    <a:pt x="49964" y="10957"/>
                    <a:pt x="76417" y="0"/>
                    <a:pt x="103999" y="0"/>
                  </a:cubicBezTo>
                  <a:close/>
                </a:path>
              </a:pathLst>
            </a:custGeom>
            <a:solidFill>
              <a:srgbClr val="69846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273879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041613" y="2872220"/>
            <a:ext cx="6848667" cy="935335"/>
            <a:chOff x="0" y="0"/>
            <a:chExt cx="2738797" cy="374042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738797" cy="374042"/>
            </a:xfrm>
            <a:custGeom>
              <a:avLst/>
              <a:gdLst/>
              <a:ahLst/>
              <a:cxnLst/>
              <a:rect l="l" t="t" r="r" b="b"/>
              <a:pathLst>
                <a:path w="2738797" h="374042">
                  <a:moveTo>
                    <a:pt x="103999" y="0"/>
                  </a:moveTo>
                  <a:lnTo>
                    <a:pt x="2634797" y="0"/>
                  </a:lnTo>
                  <a:cubicBezTo>
                    <a:pt x="2662380" y="0"/>
                    <a:pt x="2688832" y="10957"/>
                    <a:pt x="2708336" y="30461"/>
                  </a:cubicBezTo>
                  <a:cubicBezTo>
                    <a:pt x="2727840" y="49964"/>
                    <a:pt x="2738797" y="76417"/>
                    <a:pt x="2738797" y="103999"/>
                  </a:cubicBezTo>
                  <a:lnTo>
                    <a:pt x="2738797" y="270043"/>
                  </a:lnTo>
                  <a:cubicBezTo>
                    <a:pt x="2738797" y="297625"/>
                    <a:pt x="2727840" y="324078"/>
                    <a:pt x="2708336" y="343582"/>
                  </a:cubicBezTo>
                  <a:cubicBezTo>
                    <a:pt x="2688832" y="363085"/>
                    <a:pt x="2662380" y="374042"/>
                    <a:pt x="2634797" y="374042"/>
                  </a:cubicBezTo>
                  <a:lnTo>
                    <a:pt x="103999" y="374042"/>
                  </a:lnTo>
                  <a:cubicBezTo>
                    <a:pt x="76417" y="374042"/>
                    <a:pt x="49964" y="363085"/>
                    <a:pt x="30461" y="343582"/>
                  </a:cubicBezTo>
                  <a:cubicBezTo>
                    <a:pt x="10957" y="324078"/>
                    <a:pt x="0" y="297625"/>
                    <a:pt x="0" y="270043"/>
                  </a:cubicBezTo>
                  <a:lnTo>
                    <a:pt x="0" y="103999"/>
                  </a:lnTo>
                  <a:cubicBezTo>
                    <a:pt x="0" y="76417"/>
                    <a:pt x="10957" y="49964"/>
                    <a:pt x="30461" y="30461"/>
                  </a:cubicBezTo>
                  <a:cubicBezTo>
                    <a:pt x="49964" y="10957"/>
                    <a:pt x="76417" y="0"/>
                    <a:pt x="103999" y="0"/>
                  </a:cubicBezTo>
                  <a:close/>
                </a:path>
              </a:pathLst>
            </a:custGeom>
            <a:solidFill>
              <a:srgbClr val="07056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273879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433211" y="1790189"/>
            <a:ext cx="2042208" cy="935335"/>
            <a:chOff x="0" y="0"/>
            <a:chExt cx="816683" cy="37404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6683" cy="374042"/>
            </a:xfrm>
            <a:custGeom>
              <a:avLst/>
              <a:gdLst/>
              <a:ahLst/>
              <a:cxnLst/>
              <a:rect l="l" t="t" r="r" b="b"/>
              <a:pathLst>
                <a:path w="816683" h="374042">
                  <a:moveTo>
                    <a:pt x="0" y="0"/>
                  </a:moveTo>
                  <a:lnTo>
                    <a:pt x="816683" y="0"/>
                  </a:lnTo>
                  <a:lnTo>
                    <a:pt x="816683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8CB4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6683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421784" y="2872220"/>
            <a:ext cx="2042208" cy="935335"/>
            <a:chOff x="0" y="0"/>
            <a:chExt cx="816683" cy="37404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6683" cy="374042"/>
            </a:xfrm>
            <a:custGeom>
              <a:avLst/>
              <a:gdLst/>
              <a:ahLst/>
              <a:cxnLst/>
              <a:rect l="l" t="t" r="r" b="b"/>
              <a:pathLst>
                <a:path w="816683" h="374042">
                  <a:moveTo>
                    <a:pt x="0" y="0"/>
                  </a:moveTo>
                  <a:lnTo>
                    <a:pt x="816683" y="0"/>
                  </a:lnTo>
                  <a:lnTo>
                    <a:pt x="816683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7C7B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6683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4711467" y="1796952"/>
            <a:ext cx="49414" cy="935335"/>
            <a:chOff x="0" y="0"/>
            <a:chExt cx="19761" cy="37404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4722801" y="2867593"/>
            <a:ext cx="49414" cy="935335"/>
            <a:chOff x="0" y="0"/>
            <a:chExt cx="19761" cy="374042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433410" y="1772600"/>
            <a:ext cx="49414" cy="935335"/>
            <a:chOff x="0" y="0"/>
            <a:chExt cx="19761" cy="374042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2433410" y="2880966"/>
            <a:ext cx="49414" cy="935335"/>
            <a:chOff x="0" y="0"/>
            <a:chExt cx="19761" cy="374042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041613" y="3967626"/>
            <a:ext cx="6848667" cy="935335"/>
            <a:chOff x="0" y="0"/>
            <a:chExt cx="2738797" cy="374042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2738797" cy="374042"/>
            </a:xfrm>
            <a:custGeom>
              <a:avLst/>
              <a:gdLst/>
              <a:ahLst/>
              <a:cxnLst/>
              <a:rect l="l" t="t" r="r" b="b"/>
              <a:pathLst>
                <a:path w="2738797" h="374042">
                  <a:moveTo>
                    <a:pt x="103999" y="0"/>
                  </a:moveTo>
                  <a:lnTo>
                    <a:pt x="2634797" y="0"/>
                  </a:lnTo>
                  <a:cubicBezTo>
                    <a:pt x="2662380" y="0"/>
                    <a:pt x="2688832" y="10957"/>
                    <a:pt x="2708336" y="30461"/>
                  </a:cubicBezTo>
                  <a:cubicBezTo>
                    <a:pt x="2727840" y="49964"/>
                    <a:pt x="2738797" y="76417"/>
                    <a:pt x="2738797" y="103999"/>
                  </a:cubicBezTo>
                  <a:lnTo>
                    <a:pt x="2738797" y="270043"/>
                  </a:lnTo>
                  <a:cubicBezTo>
                    <a:pt x="2738797" y="297625"/>
                    <a:pt x="2727840" y="324078"/>
                    <a:pt x="2708336" y="343582"/>
                  </a:cubicBezTo>
                  <a:cubicBezTo>
                    <a:pt x="2688832" y="363085"/>
                    <a:pt x="2662380" y="374042"/>
                    <a:pt x="2634797" y="374042"/>
                  </a:cubicBezTo>
                  <a:lnTo>
                    <a:pt x="103999" y="374042"/>
                  </a:lnTo>
                  <a:cubicBezTo>
                    <a:pt x="76417" y="374042"/>
                    <a:pt x="49964" y="363085"/>
                    <a:pt x="30461" y="343582"/>
                  </a:cubicBezTo>
                  <a:cubicBezTo>
                    <a:pt x="10957" y="324078"/>
                    <a:pt x="0" y="297625"/>
                    <a:pt x="0" y="270043"/>
                  </a:cubicBezTo>
                  <a:lnTo>
                    <a:pt x="0" y="103999"/>
                  </a:lnTo>
                  <a:cubicBezTo>
                    <a:pt x="0" y="76417"/>
                    <a:pt x="10957" y="49964"/>
                    <a:pt x="30461" y="30461"/>
                  </a:cubicBezTo>
                  <a:cubicBezTo>
                    <a:pt x="49964" y="10957"/>
                    <a:pt x="76417" y="0"/>
                    <a:pt x="103999" y="0"/>
                  </a:cubicBezTo>
                  <a:close/>
                </a:path>
              </a:pathLst>
            </a:custGeom>
            <a:solidFill>
              <a:srgbClr val="6F162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273879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433211" y="3967626"/>
            <a:ext cx="2042208" cy="935335"/>
            <a:chOff x="0" y="0"/>
            <a:chExt cx="816683" cy="374042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6683" cy="374042"/>
            </a:xfrm>
            <a:custGeom>
              <a:avLst/>
              <a:gdLst/>
              <a:ahLst/>
              <a:cxnLst/>
              <a:rect l="l" t="t" r="r" b="b"/>
              <a:pathLst>
                <a:path w="816683" h="374042">
                  <a:moveTo>
                    <a:pt x="0" y="0"/>
                  </a:moveTo>
                  <a:lnTo>
                    <a:pt x="816683" y="0"/>
                  </a:lnTo>
                  <a:lnTo>
                    <a:pt x="816683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C8798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816683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4736174" y="3950037"/>
            <a:ext cx="49414" cy="935335"/>
            <a:chOff x="0" y="0"/>
            <a:chExt cx="19761" cy="374042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2434691" y="3950037"/>
            <a:ext cx="49414" cy="935335"/>
            <a:chOff x="0" y="0"/>
            <a:chExt cx="19761" cy="374042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451903" y="5063444"/>
            <a:ext cx="1981506" cy="935335"/>
            <a:chOff x="0" y="0"/>
            <a:chExt cx="792409" cy="374042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792409" cy="374042"/>
            </a:xfrm>
            <a:custGeom>
              <a:avLst/>
              <a:gdLst/>
              <a:ahLst/>
              <a:cxnLst/>
              <a:rect l="l" t="t" r="r" b="b"/>
              <a:pathLst>
                <a:path w="792409" h="374042">
                  <a:moveTo>
                    <a:pt x="0" y="0"/>
                  </a:moveTo>
                  <a:lnTo>
                    <a:pt x="792409" y="0"/>
                  </a:lnTo>
                  <a:lnTo>
                    <a:pt x="792409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69846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792409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4736174" y="5063444"/>
            <a:ext cx="49414" cy="935335"/>
            <a:chOff x="0" y="0"/>
            <a:chExt cx="19761" cy="374042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87" name="TextBox 87"/>
          <p:cNvSpPr txBox="1"/>
          <p:nvPr/>
        </p:nvSpPr>
        <p:spPr>
          <a:xfrm>
            <a:off x="12433410" y="4212805"/>
            <a:ext cx="2445243" cy="4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513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75%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12439284" y="5076818"/>
            <a:ext cx="49414" cy="935335"/>
            <a:chOff x="0" y="0"/>
            <a:chExt cx="19761" cy="374042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14735144" y="1263771"/>
            <a:ext cx="2208212" cy="460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3"/>
              </a:lnSpc>
            </a:pPr>
            <a:r>
              <a:rPr lang="en-US" sz="1763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REGIONAL AVERAGES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2498845" y="1263771"/>
            <a:ext cx="2302765" cy="460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3"/>
              </a:lnSpc>
            </a:pPr>
            <a:r>
              <a:rPr lang="en-US" sz="1763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CHURCH </a:t>
            </a:r>
          </a:p>
          <a:p>
            <a:pPr algn="ctr">
              <a:lnSpc>
                <a:spcPts val="1763"/>
              </a:lnSpc>
            </a:pPr>
            <a:r>
              <a:rPr lang="en-US" sz="1763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AVERAGES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2536925" y="2017203"/>
            <a:ext cx="2445243" cy="45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508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70%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0441844" y="1927374"/>
            <a:ext cx="1948592" cy="71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"/>
              </a:lnSpc>
            </a:pPr>
            <a:r>
              <a:rPr lang="en-US" sz="1837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BACHELORS DEGREE OR HIGHER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0677642" y="3131992"/>
            <a:ext cx="1530492" cy="49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9"/>
              </a:lnSpc>
            </a:pPr>
            <a:r>
              <a:rPr lang="en-US" sz="1839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VISIBLE MINORITIES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2510178" y="3074942"/>
            <a:ext cx="2445243" cy="4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513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10.5%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4370435" y="2033876"/>
            <a:ext cx="2937631" cy="4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513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19%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4662555" y="3074942"/>
            <a:ext cx="2445243" cy="4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513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10.2%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0634310" y="5430349"/>
            <a:ext cx="1530492" cy="26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9"/>
              </a:lnSpc>
            </a:pPr>
            <a:r>
              <a:rPr lang="en-US" sz="1839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SINGLE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2450618" y="5292912"/>
            <a:ext cx="2445243" cy="4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513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11%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4608167" y="5292912"/>
            <a:ext cx="2445243" cy="4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513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25%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0664037" y="4336868"/>
            <a:ext cx="1530492" cy="26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9"/>
              </a:lnSpc>
            </a:pPr>
            <a:r>
              <a:rPr lang="en-US" sz="1839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MARRIED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4616629" y="4226179"/>
            <a:ext cx="2445243" cy="45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</a:pPr>
            <a:r>
              <a:rPr lang="en-US" sz="2513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56%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091951" y="747593"/>
            <a:ext cx="7915833" cy="48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Demographics </a:t>
            </a:r>
            <a:r>
              <a:rPr lang="en-US" sz="2889">
                <a:solidFill>
                  <a:srgbClr val="6B8A69"/>
                </a:solidFill>
                <a:latin typeface="Now"/>
                <a:ea typeface="Now"/>
                <a:cs typeface="Now"/>
                <a:sym typeface="Now"/>
              </a:rPr>
              <a:t>(600 people, 8 churches)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3236" y="3674000"/>
            <a:ext cx="6712336" cy="3437441"/>
          </a:xfrm>
          <a:custGeom>
            <a:avLst/>
            <a:gdLst/>
            <a:ahLst/>
            <a:cxnLst/>
            <a:rect l="l" t="t" r="r" b="b"/>
            <a:pathLst>
              <a:path w="6712336" h="3437441">
                <a:moveTo>
                  <a:pt x="0" y="0"/>
                </a:moveTo>
                <a:lnTo>
                  <a:pt x="6712336" y="0"/>
                </a:lnTo>
                <a:lnTo>
                  <a:pt x="6712336" y="3437441"/>
                </a:lnTo>
                <a:lnTo>
                  <a:pt x="0" y="3437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37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98739" y="676108"/>
            <a:ext cx="17701152" cy="8582192"/>
            <a:chOff x="0" y="0"/>
            <a:chExt cx="31595862" cy="153188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595861" cy="15318876"/>
            </a:xfrm>
            <a:custGeom>
              <a:avLst/>
              <a:gdLst/>
              <a:ahLst/>
              <a:cxnLst/>
              <a:rect l="l" t="t" r="r" b="b"/>
              <a:pathLst>
                <a:path w="31595861" h="15318876">
                  <a:moveTo>
                    <a:pt x="0" y="0"/>
                  </a:moveTo>
                  <a:lnTo>
                    <a:pt x="0" y="15318876"/>
                  </a:lnTo>
                  <a:lnTo>
                    <a:pt x="31595861" y="15318876"/>
                  </a:lnTo>
                  <a:lnTo>
                    <a:pt x="31595861" y="0"/>
                  </a:lnTo>
                  <a:lnTo>
                    <a:pt x="0" y="0"/>
                  </a:lnTo>
                  <a:close/>
                  <a:moveTo>
                    <a:pt x="31534903" y="15257917"/>
                  </a:moveTo>
                  <a:lnTo>
                    <a:pt x="59690" y="15257917"/>
                  </a:lnTo>
                  <a:lnTo>
                    <a:pt x="59690" y="59690"/>
                  </a:lnTo>
                  <a:lnTo>
                    <a:pt x="31534903" y="59690"/>
                  </a:lnTo>
                  <a:lnTo>
                    <a:pt x="31534903" y="15257917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3828" y="206593"/>
            <a:ext cx="2198500" cy="1041963"/>
            <a:chOff x="0" y="0"/>
            <a:chExt cx="2931333" cy="138928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931333" cy="1389284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39632" y="133516"/>
              <a:ext cx="2052069" cy="1042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54"/>
                </a:lnSpc>
              </a:pPr>
              <a:r>
                <a:rPr lang="en-US" sz="4753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9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510215" y="6878218"/>
            <a:ext cx="1389439" cy="662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More Slowly</a:t>
            </a:r>
          </a:p>
          <a:p>
            <a:pPr algn="ctr">
              <a:lnSpc>
                <a:spcPts val="2579"/>
              </a:lnSpc>
            </a:pPr>
            <a:r>
              <a:rPr lang="en-US" sz="1842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5%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000" y="4553925"/>
            <a:ext cx="1583821" cy="66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More Quickly</a:t>
            </a:r>
          </a:p>
          <a:p>
            <a:pPr algn="ctr">
              <a:lnSpc>
                <a:spcPts val="2579"/>
              </a:lnSpc>
            </a:pPr>
            <a:r>
              <a:rPr lang="en-US" sz="184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43%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79502" y="4555219"/>
            <a:ext cx="1170781" cy="66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The Same</a:t>
            </a:r>
          </a:p>
          <a:p>
            <a:pPr algn="ctr">
              <a:lnSpc>
                <a:spcPts val="2579"/>
              </a:lnSpc>
            </a:pPr>
            <a:r>
              <a:rPr lang="en-US" sz="184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43%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4600" y="5743426"/>
            <a:ext cx="158382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184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First Church</a:t>
            </a:r>
          </a:p>
          <a:p>
            <a:pPr algn="ctr">
              <a:lnSpc>
                <a:spcPts val="2579"/>
              </a:lnSpc>
            </a:pPr>
            <a:r>
              <a:rPr lang="en-US" sz="184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Attended</a:t>
            </a:r>
          </a:p>
          <a:p>
            <a:pPr algn="ctr">
              <a:lnSpc>
                <a:spcPts val="2579"/>
              </a:lnSpc>
            </a:pPr>
            <a:r>
              <a:rPr lang="en-US" sz="184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 9%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857" y="413124"/>
            <a:ext cx="13043528" cy="922338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230394" y="856641"/>
            <a:ext cx="9277242" cy="48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Church Vitality </a:t>
            </a:r>
            <a:r>
              <a:rPr lang="en-US" sz="2889">
                <a:solidFill>
                  <a:srgbClr val="6B8A69"/>
                </a:solidFill>
                <a:latin typeface="Now"/>
                <a:ea typeface="Now"/>
                <a:cs typeface="Now"/>
                <a:sym typeface="Now"/>
              </a:rPr>
              <a:t>(600 people, 8 churches)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389" y="2520783"/>
            <a:ext cx="6611487" cy="79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1"/>
              </a:lnSpc>
            </a:pPr>
            <a:r>
              <a:rPr lang="en-US" sz="2272">
                <a:solidFill>
                  <a:srgbClr val="6B8A69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“Since attending this church, </a:t>
            </a:r>
          </a:p>
          <a:p>
            <a:pPr marL="0" lvl="0" indent="0" algn="ctr">
              <a:lnSpc>
                <a:spcPts val="3181"/>
              </a:lnSpc>
              <a:spcBef>
                <a:spcPct val="0"/>
              </a:spcBef>
            </a:pPr>
            <a:r>
              <a:rPr lang="en-US" sz="2272">
                <a:solidFill>
                  <a:srgbClr val="6B8A69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my spiritual life has grown...”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64168" y="3982429"/>
            <a:ext cx="1979001" cy="214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2"/>
              </a:lnSpc>
            </a:pPr>
            <a:r>
              <a:rPr lang="en-US" sz="2037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The pastor communicates God's Word in a clear and effective way.</a:t>
            </a:r>
          </a:p>
          <a:p>
            <a:pPr algn="ctr">
              <a:lnSpc>
                <a:spcPts val="2852"/>
              </a:lnSpc>
            </a:pPr>
            <a:endParaRPr lang="en-US" sz="2037">
              <a:solidFill>
                <a:srgbClr val="FFFFFF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51030" y="4160327"/>
            <a:ext cx="1979001" cy="178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2"/>
              </a:lnSpc>
            </a:pPr>
            <a:r>
              <a:rPr lang="en-US" sz="2037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The people in the chuch feel that it is a caring place.</a:t>
            </a:r>
          </a:p>
          <a:p>
            <a:pPr algn="ctr">
              <a:lnSpc>
                <a:spcPts val="2852"/>
              </a:lnSpc>
            </a:pPr>
            <a:endParaRPr lang="en-US" sz="2037">
              <a:solidFill>
                <a:srgbClr val="FFFFFF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57488" y="4160327"/>
            <a:ext cx="1979001" cy="178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2"/>
              </a:lnSpc>
            </a:pPr>
            <a:r>
              <a:rPr lang="en-US" sz="2037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Prayer is a foundation of our church life and ministry.</a:t>
            </a:r>
          </a:p>
          <a:p>
            <a:pPr algn="ctr">
              <a:lnSpc>
                <a:spcPts val="2852"/>
              </a:lnSpc>
            </a:pPr>
            <a:endParaRPr lang="en-US" sz="2037">
              <a:solidFill>
                <a:srgbClr val="FFFFFF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217573" y="4095637"/>
            <a:ext cx="1979001" cy="285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2"/>
              </a:lnSpc>
            </a:pPr>
            <a:r>
              <a:rPr lang="en-US" sz="2037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The leaders have clear goals and seem to be effective in accomplishing them.</a:t>
            </a:r>
          </a:p>
          <a:p>
            <a:pPr algn="ctr">
              <a:lnSpc>
                <a:spcPts val="2852"/>
              </a:lnSpc>
            </a:pPr>
            <a:endParaRPr lang="en-US" sz="2037">
              <a:solidFill>
                <a:srgbClr val="FFFFFF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394035" y="7265982"/>
            <a:ext cx="2956994" cy="54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3039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89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03985" y="7265982"/>
            <a:ext cx="2956994" cy="54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3039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83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03855" y="7265982"/>
            <a:ext cx="2956994" cy="54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3039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80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821302" y="7265982"/>
            <a:ext cx="2956994" cy="542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3039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73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581493" y="9341135"/>
            <a:ext cx="2120604" cy="1028700"/>
          </a:xfrm>
          <a:custGeom>
            <a:avLst/>
            <a:gdLst/>
            <a:ahLst/>
            <a:cxnLst/>
            <a:rect l="l" t="t" r="r" b="b"/>
            <a:pathLst>
              <a:path w="2120604" h="1028700">
                <a:moveTo>
                  <a:pt x="0" y="0"/>
                </a:moveTo>
                <a:lnTo>
                  <a:pt x="2120604" y="0"/>
                </a:lnTo>
                <a:lnTo>
                  <a:pt x="212060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183" y="393442"/>
            <a:ext cx="17325203" cy="8864858"/>
            <a:chOff x="0" y="0"/>
            <a:chExt cx="38511655" cy="197054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511655" cy="19705417"/>
            </a:xfrm>
            <a:custGeom>
              <a:avLst/>
              <a:gdLst/>
              <a:ahLst/>
              <a:cxnLst/>
              <a:rect l="l" t="t" r="r" b="b"/>
              <a:pathLst>
                <a:path w="38511655" h="19705417">
                  <a:moveTo>
                    <a:pt x="0" y="0"/>
                  </a:moveTo>
                  <a:lnTo>
                    <a:pt x="0" y="19705417"/>
                  </a:lnTo>
                  <a:lnTo>
                    <a:pt x="38511655" y="19705417"/>
                  </a:lnTo>
                  <a:lnTo>
                    <a:pt x="38511655" y="0"/>
                  </a:lnTo>
                  <a:lnTo>
                    <a:pt x="0" y="0"/>
                  </a:lnTo>
                  <a:close/>
                  <a:moveTo>
                    <a:pt x="38450695" y="19644457"/>
                  </a:moveTo>
                  <a:lnTo>
                    <a:pt x="59690" y="19644457"/>
                  </a:lnTo>
                  <a:lnTo>
                    <a:pt x="59690" y="59690"/>
                  </a:lnTo>
                  <a:lnTo>
                    <a:pt x="38450695" y="59690"/>
                  </a:lnTo>
                  <a:lnTo>
                    <a:pt x="38450695" y="19644457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98372" y="178002"/>
            <a:ext cx="1972619" cy="836695"/>
            <a:chOff x="0" y="0"/>
            <a:chExt cx="2630158" cy="111559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630158" cy="1115593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94463" y="99850"/>
              <a:ext cx="1841233" cy="844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43"/>
                </a:lnSpc>
              </a:pPr>
              <a:r>
                <a:rPr lang="en-US" sz="3816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10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2837821" y="4454886"/>
            <a:ext cx="3144849" cy="3297352"/>
          </a:xfrm>
          <a:custGeom>
            <a:avLst/>
            <a:gdLst/>
            <a:ahLst/>
            <a:cxnLst/>
            <a:rect l="l" t="t" r="r" b="b"/>
            <a:pathLst>
              <a:path w="3144849" h="3297352">
                <a:moveTo>
                  <a:pt x="0" y="0"/>
                </a:moveTo>
                <a:lnTo>
                  <a:pt x="3144850" y="0"/>
                </a:lnTo>
                <a:lnTo>
                  <a:pt x="3144850" y="3297352"/>
                </a:lnTo>
                <a:lnTo>
                  <a:pt x="0" y="3297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56694" y="590461"/>
            <a:ext cx="7449614" cy="440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544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Church Vitality </a:t>
            </a:r>
            <a:r>
              <a:rPr lang="en-US" sz="2544">
                <a:solidFill>
                  <a:srgbClr val="6B8A69"/>
                </a:solidFill>
                <a:latin typeface="Now"/>
                <a:ea typeface="Now"/>
                <a:cs typeface="Now"/>
                <a:sym typeface="Now"/>
              </a:rPr>
              <a:t>(600 people, 8 churches)</a:t>
            </a:r>
          </a:p>
        </p:txBody>
      </p:sp>
      <p:sp>
        <p:nvSpPr>
          <p:cNvPr id="9" name="Freeform 9"/>
          <p:cNvSpPr/>
          <p:nvPr/>
        </p:nvSpPr>
        <p:spPr>
          <a:xfrm>
            <a:off x="15581493" y="9341135"/>
            <a:ext cx="2120604" cy="1028700"/>
          </a:xfrm>
          <a:custGeom>
            <a:avLst/>
            <a:gdLst/>
            <a:ahLst/>
            <a:cxnLst/>
            <a:rect l="l" t="t" r="r" b="b"/>
            <a:pathLst>
              <a:path w="2120604" h="1028700">
                <a:moveTo>
                  <a:pt x="0" y="0"/>
                </a:moveTo>
                <a:lnTo>
                  <a:pt x="2120604" y="0"/>
                </a:lnTo>
                <a:lnTo>
                  <a:pt x="212060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7664494" y="2634035"/>
            <a:ext cx="1400824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22970" y="1808192"/>
            <a:ext cx="755426" cy="51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290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67%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20621" y="3080650"/>
            <a:ext cx="760123" cy="51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290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56%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7246" y="5164643"/>
            <a:ext cx="9768000" cy="43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7"/>
              </a:lnSpc>
            </a:pPr>
            <a:r>
              <a:rPr lang="en-US" sz="2469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60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1816253" y="2876414"/>
            <a:ext cx="13447017" cy="59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60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2325606"/>
            <a:ext cx="9768000" cy="43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7"/>
              </a:lnSpc>
            </a:pPr>
            <a:r>
              <a:rPr lang="en-US" sz="2469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57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75" y="285203"/>
            <a:ext cx="10541570" cy="909208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132005" y="3767376"/>
            <a:ext cx="1408642" cy="201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5"/>
              </a:lnSpc>
            </a:pPr>
            <a:r>
              <a:rPr lang="en-US" sz="1646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Clear pathway to discover my spiritual gifts and use them in ministry.</a:t>
            </a:r>
          </a:p>
          <a:p>
            <a:pPr algn="ctr">
              <a:lnSpc>
                <a:spcPts val="2305"/>
              </a:lnSpc>
            </a:pPr>
            <a:endParaRPr lang="en-US" sz="1646">
              <a:solidFill>
                <a:srgbClr val="FFFFFF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001903" y="3775457"/>
            <a:ext cx="1662591" cy="173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5"/>
              </a:lnSpc>
            </a:pPr>
            <a:r>
              <a:rPr lang="en-US" sz="1646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There is a process for developing new leaders in our church.</a:t>
            </a:r>
          </a:p>
          <a:p>
            <a:pPr algn="ctr">
              <a:lnSpc>
                <a:spcPts val="2305"/>
              </a:lnSpc>
            </a:pPr>
            <a:endParaRPr lang="en-US" sz="1646">
              <a:solidFill>
                <a:srgbClr val="FFFFFF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18135" y="3736246"/>
            <a:ext cx="1653308" cy="201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5"/>
              </a:lnSpc>
            </a:pPr>
            <a:r>
              <a:rPr lang="en-US" sz="1646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We have a discipleship/</a:t>
            </a:r>
          </a:p>
          <a:p>
            <a:pPr algn="ctr">
              <a:lnSpc>
                <a:spcPts val="2305"/>
              </a:lnSpc>
            </a:pPr>
            <a:r>
              <a:rPr lang="en-US" sz="1646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mentoring program that is important to our church.</a:t>
            </a:r>
          </a:p>
          <a:p>
            <a:pPr algn="ctr">
              <a:lnSpc>
                <a:spcPts val="2305"/>
              </a:lnSpc>
            </a:pPr>
            <a:endParaRPr lang="en-US" sz="1646">
              <a:solidFill>
                <a:srgbClr val="FFFFFF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551547" y="5809384"/>
            <a:ext cx="54932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2905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56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48223" y="5809384"/>
            <a:ext cx="471554" cy="51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290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60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73622" y="5809384"/>
            <a:ext cx="471554" cy="51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290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60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40282" y="3785009"/>
            <a:ext cx="1653308" cy="201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5"/>
              </a:lnSpc>
            </a:pPr>
            <a:r>
              <a:rPr lang="en-US" sz="1646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Our church has an effective program </a:t>
            </a:r>
          </a:p>
          <a:p>
            <a:pPr algn="ctr">
              <a:lnSpc>
                <a:spcPts val="2305"/>
              </a:lnSpc>
            </a:pPr>
            <a:r>
              <a:rPr lang="en-US" sz="1646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for training people in evangelism</a:t>
            </a:r>
          </a:p>
          <a:p>
            <a:pPr algn="ctr">
              <a:lnSpc>
                <a:spcPts val="2305"/>
              </a:lnSpc>
            </a:pPr>
            <a:endParaRPr lang="en-US" sz="1646">
              <a:solidFill>
                <a:srgbClr val="FFFFFF"/>
              </a:solidFill>
              <a:latin typeface="Acherus Grotesque"/>
              <a:ea typeface="Acherus Grotesque"/>
              <a:cs typeface="Acherus Grotesque"/>
              <a:sym typeface="Acherus Grotesqu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625056" y="5837391"/>
            <a:ext cx="549326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2905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57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558446" y="2537172"/>
            <a:ext cx="6714945" cy="917072"/>
            <a:chOff x="0" y="0"/>
            <a:chExt cx="2738797" cy="37404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38797" cy="374042"/>
            </a:xfrm>
            <a:custGeom>
              <a:avLst/>
              <a:gdLst/>
              <a:ahLst/>
              <a:cxnLst/>
              <a:rect l="l" t="t" r="r" b="b"/>
              <a:pathLst>
                <a:path w="2738797" h="374042">
                  <a:moveTo>
                    <a:pt x="106070" y="0"/>
                  </a:moveTo>
                  <a:lnTo>
                    <a:pt x="2632726" y="0"/>
                  </a:lnTo>
                  <a:cubicBezTo>
                    <a:pt x="2660858" y="0"/>
                    <a:pt x="2687837" y="11175"/>
                    <a:pt x="2707729" y="31067"/>
                  </a:cubicBezTo>
                  <a:cubicBezTo>
                    <a:pt x="2727621" y="50959"/>
                    <a:pt x="2738797" y="77939"/>
                    <a:pt x="2738797" y="106070"/>
                  </a:cubicBezTo>
                  <a:lnTo>
                    <a:pt x="2738797" y="267972"/>
                  </a:lnTo>
                  <a:cubicBezTo>
                    <a:pt x="2738797" y="326553"/>
                    <a:pt x="2691307" y="374042"/>
                    <a:pt x="2632726" y="374042"/>
                  </a:cubicBezTo>
                  <a:lnTo>
                    <a:pt x="106070" y="374042"/>
                  </a:lnTo>
                  <a:cubicBezTo>
                    <a:pt x="77939" y="374042"/>
                    <a:pt x="50959" y="362867"/>
                    <a:pt x="31067" y="342975"/>
                  </a:cubicBezTo>
                  <a:cubicBezTo>
                    <a:pt x="11175" y="323083"/>
                    <a:pt x="0" y="296104"/>
                    <a:pt x="0" y="267972"/>
                  </a:cubicBezTo>
                  <a:lnTo>
                    <a:pt x="0" y="106070"/>
                  </a:lnTo>
                  <a:cubicBezTo>
                    <a:pt x="0" y="77939"/>
                    <a:pt x="11175" y="50959"/>
                    <a:pt x="31067" y="31067"/>
                  </a:cubicBezTo>
                  <a:cubicBezTo>
                    <a:pt x="50959" y="11175"/>
                    <a:pt x="77939" y="0"/>
                    <a:pt x="106070" y="0"/>
                  </a:cubicBezTo>
                  <a:close/>
                </a:path>
              </a:pathLst>
            </a:custGeom>
            <a:solidFill>
              <a:srgbClr val="6F162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73879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942398" y="2537172"/>
            <a:ext cx="2002333" cy="917072"/>
            <a:chOff x="0" y="0"/>
            <a:chExt cx="816683" cy="37404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6683" cy="374042"/>
            </a:xfrm>
            <a:custGeom>
              <a:avLst/>
              <a:gdLst/>
              <a:ahLst/>
              <a:cxnLst/>
              <a:rect l="l" t="t" r="r" b="b"/>
              <a:pathLst>
                <a:path w="816683" h="374042">
                  <a:moveTo>
                    <a:pt x="0" y="0"/>
                  </a:moveTo>
                  <a:lnTo>
                    <a:pt x="816683" y="0"/>
                  </a:lnTo>
                  <a:lnTo>
                    <a:pt x="816683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C8798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6683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161345" y="2519927"/>
            <a:ext cx="48449" cy="917072"/>
            <a:chOff x="0" y="0"/>
            <a:chExt cx="19761" cy="37404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904799" y="2519927"/>
            <a:ext cx="48449" cy="917072"/>
            <a:chOff x="0" y="0"/>
            <a:chExt cx="19761" cy="37404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761" cy="374042"/>
            </a:xfrm>
            <a:custGeom>
              <a:avLst/>
              <a:gdLst/>
              <a:ahLst/>
              <a:cxnLst/>
              <a:rect l="l" t="t" r="r" b="b"/>
              <a:pathLst>
                <a:path w="19761" h="374042">
                  <a:moveTo>
                    <a:pt x="0" y="0"/>
                  </a:moveTo>
                  <a:lnTo>
                    <a:pt x="19761" y="0"/>
                  </a:lnTo>
                  <a:lnTo>
                    <a:pt x="19761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9761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1167780" y="2807560"/>
            <a:ext cx="1500609" cy="48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3"/>
              </a:lnSpc>
            </a:pPr>
            <a:r>
              <a:rPr lang="en-US" sz="1803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INDIVIDUAL GIVING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954587" y="2759476"/>
            <a:ext cx="2397499" cy="436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64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6.7%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031021" y="2785601"/>
            <a:ext cx="2397499" cy="436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64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8.2%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037548" y="1819240"/>
            <a:ext cx="2257803" cy="67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endParaRPr/>
          </a:p>
          <a:p>
            <a:pPr algn="ctr">
              <a:lnSpc>
                <a:spcPts val="1729"/>
              </a:lnSpc>
            </a:pPr>
            <a:r>
              <a:rPr lang="en-US" sz="1729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LOCAL </a:t>
            </a:r>
          </a:p>
          <a:p>
            <a:pPr algn="ctr">
              <a:lnSpc>
                <a:spcPts val="1729"/>
              </a:lnSpc>
            </a:pPr>
            <a:r>
              <a:rPr lang="en-US" sz="1729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CHURCH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315096" y="2030128"/>
            <a:ext cx="1829349" cy="47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0"/>
              </a:lnSpc>
            </a:pPr>
            <a:r>
              <a:rPr lang="en-US" sz="1730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CHURCH &amp;</a:t>
            </a:r>
          </a:p>
          <a:p>
            <a:pPr algn="ctr">
              <a:lnSpc>
                <a:spcPts val="1730"/>
              </a:lnSpc>
            </a:pPr>
            <a:r>
              <a:rPr lang="en-US" sz="1730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MINISTRIES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1683" y="524304"/>
            <a:ext cx="17610849" cy="8570358"/>
            <a:chOff x="0" y="0"/>
            <a:chExt cx="29680196" cy="14443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80195" cy="14443931"/>
            </a:xfrm>
            <a:custGeom>
              <a:avLst/>
              <a:gdLst/>
              <a:ahLst/>
              <a:cxnLst/>
              <a:rect l="l" t="t" r="r" b="b"/>
              <a:pathLst>
                <a:path w="29680195" h="14443931">
                  <a:moveTo>
                    <a:pt x="0" y="0"/>
                  </a:moveTo>
                  <a:lnTo>
                    <a:pt x="0" y="14443931"/>
                  </a:lnTo>
                  <a:lnTo>
                    <a:pt x="29680195" y="14443931"/>
                  </a:lnTo>
                  <a:lnTo>
                    <a:pt x="29680195" y="0"/>
                  </a:lnTo>
                  <a:lnTo>
                    <a:pt x="0" y="0"/>
                  </a:lnTo>
                  <a:close/>
                  <a:moveTo>
                    <a:pt x="29619237" y="14382972"/>
                  </a:moveTo>
                  <a:lnTo>
                    <a:pt x="59690" y="14382972"/>
                  </a:lnTo>
                  <a:lnTo>
                    <a:pt x="59690" y="59690"/>
                  </a:lnTo>
                  <a:lnTo>
                    <a:pt x="29619237" y="59690"/>
                  </a:lnTo>
                  <a:lnTo>
                    <a:pt x="29619237" y="14382972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97839" y="165677"/>
            <a:ext cx="1964725" cy="915230"/>
            <a:chOff x="0" y="0"/>
            <a:chExt cx="2619633" cy="1220306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619633" cy="1220306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48335" y="106850"/>
              <a:ext cx="1922963" cy="92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45"/>
                </a:lnSpc>
              </a:pPr>
              <a:r>
                <a:rPr lang="en-US" sz="4175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NOTES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68506" y="610029"/>
            <a:ext cx="5371819" cy="51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2"/>
              </a:lnSpc>
            </a:pPr>
            <a:r>
              <a:rPr lang="en-US" sz="3037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Survey Notes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2143" y="8313695"/>
            <a:ext cx="5983708" cy="27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514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Data assembled by Tim Strickland. Designed by Blair Hicks.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41102" y="1982813"/>
            <a:ext cx="8859970" cy="83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244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227 (75%) churches completed the survey, representing 87% of church attenders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33695" y="3154127"/>
            <a:ext cx="8986823" cy="83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</a:pPr>
            <a:r>
              <a:rPr lang="en-US" sz="244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75 (25%) churches did not complete the survey, representing 13% of church attenders.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16566" y="5385469"/>
            <a:ext cx="8334151" cy="35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9"/>
              </a:lnSpc>
            </a:pPr>
            <a:r>
              <a:rPr lang="en-US" sz="1956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Survey conducted in spring 2025.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66921" y="7856690"/>
            <a:ext cx="8334151" cy="35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9"/>
              </a:lnSpc>
            </a:pPr>
            <a:r>
              <a:rPr lang="en-US" sz="1956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* Any questions can be sent to blair@febcentral.ca *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18020" y="6965993"/>
            <a:ext cx="8731243" cy="414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22"/>
              </a:lnSpc>
              <a:spcBef>
                <a:spcPct val="0"/>
              </a:spcBef>
            </a:pPr>
            <a:r>
              <a:rPr lang="en-US" sz="2444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600 people surveyed in 8 church consultations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27496" y="1103904"/>
            <a:ext cx="6669304" cy="496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2766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Section 1: Church Vitality Survey Data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74857" y="6389225"/>
            <a:ext cx="5055143" cy="496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2766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Section 2: Consultation Data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265530" y="8884094"/>
            <a:ext cx="3331474" cy="1616090"/>
          </a:xfrm>
          <a:custGeom>
            <a:avLst/>
            <a:gdLst/>
            <a:ahLst/>
            <a:cxnLst/>
            <a:rect l="l" t="t" r="r" b="b"/>
            <a:pathLst>
              <a:path w="3331474" h="1616090">
                <a:moveTo>
                  <a:pt x="0" y="0"/>
                </a:moveTo>
                <a:lnTo>
                  <a:pt x="3331475" y="0"/>
                </a:lnTo>
                <a:lnTo>
                  <a:pt x="3331475" y="1616091"/>
                </a:lnTo>
                <a:lnTo>
                  <a:pt x="0" y="161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5228784" y="4611702"/>
            <a:ext cx="8010426" cy="350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1959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When data was unavailable, reasonable estimates were made.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EC78429-1FC0-9E49-CE4A-740DFD60DC11}"/>
              </a:ext>
            </a:extLst>
          </p:cNvPr>
          <p:cNvSpPr/>
          <p:nvPr/>
        </p:nvSpPr>
        <p:spPr>
          <a:xfrm>
            <a:off x="5410200" y="4611702"/>
            <a:ext cx="7543800" cy="350266"/>
          </a:xfrm>
          <a:prstGeom prst="roundRect">
            <a:avLst/>
          </a:prstGeom>
          <a:solidFill>
            <a:srgbClr val="C3D69B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70FF0F-669D-BE9A-7E38-0A51647ABC83}"/>
              </a:ext>
            </a:extLst>
          </p:cNvPr>
          <p:cNvSpPr/>
          <p:nvPr/>
        </p:nvSpPr>
        <p:spPr>
          <a:xfrm>
            <a:off x="6934200" y="5438217"/>
            <a:ext cx="4267200" cy="29751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313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07182" y="2493818"/>
            <a:ext cx="7029981" cy="7029981"/>
          </a:xfrm>
          <a:custGeom>
            <a:avLst/>
            <a:gdLst/>
            <a:ahLst/>
            <a:cxnLst/>
            <a:rect l="l" t="t" r="r" b="b"/>
            <a:pathLst>
              <a:path w="7029981" h="7029981">
                <a:moveTo>
                  <a:pt x="0" y="0"/>
                </a:moveTo>
                <a:lnTo>
                  <a:pt x="7029981" y="0"/>
                </a:lnTo>
                <a:lnTo>
                  <a:pt x="7029981" y="7029981"/>
                </a:lnTo>
                <a:lnTo>
                  <a:pt x="0" y="7029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165519" y="5510899"/>
            <a:ext cx="5956963" cy="213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9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Church Vitality</a:t>
            </a:r>
          </a:p>
          <a:p>
            <a:pPr algn="ctr">
              <a:lnSpc>
                <a:spcPts val="8469"/>
              </a:lnSpc>
            </a:pPr>
            <a:r>
              <a:rPr lang="en-US" sz="6049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Survey Data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65519" y="4473942"/>
            <a:ext cx="5956963" cy="1065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9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Section 1: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65714"/>
            <a:ext cx="16518776" cy="830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9"/>
              </a:lnSpc>
            </a:pPr>
            <a:r>
              <a:rPr lang="en-US" sz="4871">
                <a:solidFill>
                  <a:srgbClr val="85A482"/>
                </a:solidFill>
                <a:latin typeface="Antonio Bold"/>
                <a:ea typeface="Antonio Bold"/>
                <a:cs typeface="Antonio Bold"/>
                <a:sym typeface="Antonio Bold"/>
              </a:rPr>
              <a:t>FEB CENTRAL CHURCH VITALITY SURVEY 2024</a:t>
            </a:r>
          </a:p>
        </p:txBody>
      </p:sp>
      <p:sp>
        <p:nvSpPr>
          <p:cNvPr id="6" name="AutoShape 6"/>
          <p:cNvSpPr/>
          <p:nvPr/>
        </p:nvSpPr>
        <p:spPr>
          <a:xfrm>
            <a:off x="2112181" y="1544191"/>
            <a:ext cx="14063638" cy="0"/>
          </a:xfrm>
          <a:prstGeom prst="line">
            <a:avLst/>
          </a:prstGeom>
          <a:ln w="47625" cap="flat">
            <a:solidFill>
              <a:srgbClr val="6F16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4464" y="473851"/>
            <a:ext cx="17796575" cy="9494518"/>
            <a:chOff x="0" y="0"/>
            <a:chExt cx="29352664" cy="15659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352664" cy="15659720"/>
            </a:xfrm>
            <a:custGeom>
              <a:avLst/>
              <a:gdLst/>
              <a:ahLst/>
              <a:cxnLst/>
              <a:rect l="l" t="t" r="r" b="b"/>
              <a:pathLst>
                <a:path w="29352664" h="15659720">
                  <a:moveTo>
                    <a:pt x="0" y="0"/>
                  </a:moveTo>
                  <a:lnTo>
                    <a:pt x="0" y="15659720"/>
                  </a:lnTo>
                  <a:lnTo>
                    <a:pt x="29352664" y="15659720"/>
                  </a:lnTo>
                  <a:lnTo>
                    <a:pt x="29352664" y="0"/>
                  </a:lnTo>
                  <a:lnTo>
                    <a:pt x="0" y="0"/>
                  </a:lnTo>
                  <a:close/>
                  <a:moveTo>
                    <a:pt x="29291704" y="15598761"/>
                  </a:moveTo>
                  <a:lnTo>
                    <a:pt x="59690" y="15598761"/>
                  </a:lnTo>
                  <a:lnTo>
                    <a:pt x="59690" y="59690"/>
                  </a:lnTo>
                  <a:lnTo>
                    <a:pt x="29291704" y="59690"/>
                  </a:lnTo>
                  <a:lnTo>
                    <a:pt x="29291704" y="15598761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89058" y="90032"/>
            <a:ext cx="2165961" cy="1026541"/>
            <a:chOff x="0" y="0"/>
            <a:chExt cx="2887948" cy="1368722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887948" cy="1368722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33125" y="120746"/>
              <a:ext cx="2021697" cy="1038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6"/>
                </a:lnSpc>
              </a:pPr>
              <a:r>
                <a:rPr lang="en-US" sz="4682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1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585" y="5185389"/>
            <a:ext cx="2120251" cy="111027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238634" y="2254571"/>
            <a:ext cx="6757128" cy="1238543"/>
            <a:chOff x="0" y="0"/>
            <a:chExt cx="2040667" cy="3740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0667" cy="374042"/>
            </a:xfrm>
            <a:custGeom>
              <a:avLst/>
              <a:gdLst/>
              <a:ahLst/>
              <a:cxnLst/>
              <a:rect l="l" t="t" r="r" b="b"/>
              <a:pathLst>
                <a:path w="2040667" h="374042">
                  <a:moveTo>
                    <a:pt x="105408" y="0"/>
                  </a:moveTo>
                  <a:lnTo>
                    <a:pt x="1935258" y="0"/>
                  </a:lnTo>
                  <a:cubicBezTo>
                    <a:pt x="1993474" y="0"/>
                    <a:pt x="2040667" y="47193"/>
                    <a:pt x="2040667" y="105408"/>
                  </a:cubicBezTo>
                  <a:lnTo>
                    <a:pt x="2040667" y="268634"/>
                  </a:lnTo>
                  <a:cubicBezTo>
                    <a:pt x="2040667" y="296590"/>
                    <a:pt x="2029561" y="323401"/>
                    <a:pt x="2009793" y="343169"/>
                  </a:cubicBezTo>
                  <a:cubicBezTo>
                    <a:pt x="1990025" y="362937"/>
                    <a:pt x="1963214" y="374042"/>
                    <a:pt x="1935258" y="374042"/>
                  </a:cubicBezTo>
                  <a:lnTo>
                    <a:pt x="105408" y="374042"/>
                  </a:lnTo>
                  <a:cubicBezTo>
                    <a:pt x="77452" y="374042"/>
                    <a:pt x="50641" y="362937"/>
                    <a:pt x="30873" y="343169"/>
                  </a:cubicBezTo>
                  <a:cubicBezTo>
                    <a:pt x="11105" y="323401"/>
                    <a:pt x="0" y="296590"/>
                    <a:pt x="0" y="268634"/>
                  </a:cubicBezTo>
                  <a:lnTo>
                    <a:pt x="0" y="105408"/>
                  </a:lnTo>
                  <a:cubicBezTo>
                    <a:pt x="0" y="77452"/>
                    <a:pt x="11105" y="50641"/>
                    <a:pt x="30873" y="30873"/>
                  </a:cubicBezTo>
                  <a:cubicBezTo>
                    <a:pt x="50641" y="11105"/>
                    <a:pt x="77452" y="0"/>
                    <a:pt x="105408" y="0"/>
                  </a:cubicBezTo>
                  <a:close/>
                </a:path>
              </a:pathLst>
            </a:custGeom>
            <a:solidFill>
              <a:srgbClr val="8F293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4066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94774" y="2267742"/>
            <a:ext cx="2951104" cy="1212201"/>
            <a:chOff x="0" y="0"/>
            <a:chExt cx="891239" cy="3660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1239" cy="366087"/>
            </a:xfrm>
            <a:custGeom>
              <a:avLst/>
              <a:gdLst/>
              <a:ahLst/>
              <a:cxnLst/>
              <a:rect l="l" t="t" r="r" b="b"/>
              <a:pathLst>
                <a:path w="891239" h="366087">
                  <a:moveTo>
                    <a:pt x="0" y="0"/>
                  </a:moveTo>
                  <a:lnTo>
                    <a:pt x="891239" y="0"/>
                  </a:lnTo>
                  <a:lnTo>
                    <a:pt x="891239" y="366087"/>
                  </a:lnTo>
                  <a:lnTo>
                    <a:pt x="0" y="366087"/>
                  </a:lnTo>
                  <a:close/>
                </a:path>
              </a:pathLst>
            </a:custGeom>
            <a:solidFill>
              <a:srgbClr val="A74B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91239" cy="404187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657010" y="2534566"/>
            <a:ext cx="2026632" cy="64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5"/>
              </a:lnSpc>
            </a:pPr>
            <a:r>
              <a:rPr lang="en-US" sz="2435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NUMBER OF CHURCHES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2609" y="2590289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293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238634" y="3687912"/>
            <a:ext cx="6757128" cy="1238543"/>
            <a:chOff x="0" y="0"/>
            <a:chExt cx="2040667" cy="3740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40667" cy="374042"/>
            </a:xfrm>
            <a:custGeom>
              <a:avLst/>
              <a:gdLst/>
              <a:ahLst/>
              <a:cxnLst/>
              <a:rect l="l" t="t" r="r" b="b"/>
              <a:pathLst>
                <a:path w="2040667" h="374042">
                  <a:moveTo>
                    <a:pt x="105408" y="0"/>
                  </a:moveTo>
                  <a:lnTo>
                    <a:pt x="1935258" y="0"/>
                  </a:lnTo>
                  <a:cubicBezTo>
                    <a:pt x="1993474" y="0"/>
                    <a:pt x="2040667" y="47193"/>
                    <a:pt x="2040667" y="105408"/>
                  </a:cubicBezTo>
                  <a:lnTo>
                    <a:pt x="2040667" y="268634"/>
                  </a:lnTo>
                  <a:cubicBezTo>
                    <a:pt x="2040667" y="296590"/>
                    <a:pt x="2029561" y="323401"/>
                    <a:pt x="2009793" y="343169"/>
                  </a:cubicBezTo>
                  <a:cubicBezTo>
                    <a:pt x="1990025" y="362937"/>
                    <a:pt x="1963214" y="374042"/>
                    <a:pt x="1935258" y="374042"/>
                  </a:cubicBezTo>
                  <a:lnTo>
                    <a:pt x="105408" y="374042"/>
                  </a:lnTo>
                  <a:cubicBezTo>
                    <a:pt x="77452" y="374042"/>
                    <a:pt x="50641" y="362937"/>
                    <a:pt x="30873" y="343169"/>
                  </a:cubicBezTo>
                  <a:cubicBezTo>
                    <a:pt x="11105" y="323401"/>
                    <a:pt x="0" y="296590"/>
                    <a:pt x="0" y="268634"/>
                  </a:cubicBezTo>
                  <a:lnTo>
                    <a:pt x="0" y="105408"/>
                  </a:lnTo>
                  <a:cubicBezTo>
                    <a:pt x="0" y="77452"/>
                    <a:pt x="11105" y="50641"/>
                    <a:pt x="30873" y="30873"/>
                  </a:cubicBezTo>
                  <a:cubicBezTo>
                    <a:pt x="50641" y="11105"/>
                    <a:pt x="77452" y="0"/>
                    <a:pt x="105408" y="0"/>
                  </a:cubicBezTo>
                  <a:close/>
                </a:path>
              </a:pathLst>
            </a:custGeom>
            <a:solidFill>
              <a:srgbClr val="59745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4066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94774" y="3701083"/>
            <a:ext cx="2951104" cy="1212201"/>
            <a:chOff x="0" y="0"/>
            <a:chExt cx="891239" cy="3660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91239" cy="366087"/>
            </a:xfrm>
            <a:custGeom>
              <a:avLst/>
              <a:gdLst/>
              <a:ahLst/>
              <a:cxnLst/>
              <a:rect l="l" t="t" r="r" b="b"/>
              <a:pathLst>
                <a:path w="891239" h="366087">
                  <a:moveTo>
                    <a:pt x="0" y="0"/>
                  </a:moveTo>
                  <a:lnTo>
                    <a:pt x="891239" y="0"/>
                  </a:lnTo>
                  <a:lnTo>
                    <a:pt x="891239" y="366087"/>
                  </a:lnTo>
                  <a:lnTo>
                    <a:pt x="0" y="366087"/>
                  </a:lnTo>
                  <a:close/>
                </a:path>
              </a:pathLst>
            </a:custGeom>
            <a:solidFill>
              <a:srgbClr val="EBF1EA">
                <a:alpha val="56863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91239" cy="404187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657010" y="3967907"/>
            <a:ext cx="2026632" cy="64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5"/>
              </a:lnSpc>
            </a:pPr>
            <a:r>
              <a:rPr lang="en-US" sz="2435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AVERAGE SIZE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32609" y="4023630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162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238634" y="6572303"/>
            <a:ext cx="6757128" cy="1238543"/>
            <a:chOff x="0" y="0"/>
            <a:chExt cx="2040667" cy="3740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40667" cy="374042"/>
            </a:xfrm>
            <a:custGeom>
              <a:avLst/>
              <a:gdLst/>
              <a:ahLst/>
              <a:cxnLst/>
              <a:rect l="l" t="t" r="r" b="b"/>
              <a:pathLst>
                <a:path w="2040667" h="374042">
                  <a:moveTo>
                    <a:pt x="105408" y="0"/>
                  </a:moveTo>
                  <a:lnTo>
                    <a:pt x="1935258" y="0"/>
                  </a:lnTo>
                  <a:cubicBezTo>
                    <a:pt x="1993474" y="0"/>
                    <a:pt x="2040667" y="47193"/>
                    <a:pt x="2040667" y="105408"/>
                  </a:cubicBezTo>
                  <a:lnTo>
                    <a:pt x="2040667" y="268634"/>
                  </a:lnTo>
                  <a:cubicBezTo>
                    <a:pt x="2040667" y="296590"/>
                    <a:pt x="2029561" y="323401"/>
                    <a:pt x="2009793" y="343169"/>
                  </a:cubicBezTo>
                  <a:cubicBezTo>
                    <a:pt x="1990025" y="362937"/>
                    <a:pt x="1963214" y="374042"/>
                    <a:pt x="1935258" y="374042"/>
                  </a:cubicBezTo>
                  <a:lnTo>
                    <a:pt x="105408" y="374042"/>
                  </a:lnTo>
                  <a:cubicBezTo>
                    <a:pt x="77452" y="374042"/>
                    <a:pt x="50641" y="362937"/>
                    <a:pt x="30873" y="343169"/>
                  </a:cubicBezTo>
                  <a:cubicBezTo>
                    <a:pt x="11105" y="323401"/>
                    <a:pt x="0" y="296590"/>
                    <a:pt x="0" y="268634"/>
                  </a:cubicBezTo>
                  <a:lnTo>
                    <a:pt x="0" y="105408"/>
                  </a:lnTo>
                  <a:cubicBezTo>
                    <a:pt x="0" y="77452"/>
                    <a:pt x="11105" y="50641"/>
                    <a:pt x="30873" y="30873"/>
                  </a:cubicBezTo>
                  <a:cubicBezTo>
                    <a:pt x="50641" y="11105"/>
                    <a:pt x="77452" y="0"/>
                    <a:pt x="105408" y="0"/>
                  </a:cubicBezTo>
                  <a:close/>
                </a:path>
              </a:pathLst>
            </a:custGeom>
            <a:solidFill>
              <a:srgbClr val="59745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04066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194774" y="6585474"/>
            <a:ext cx="2951104" cy="1212201"/>
            <a:chOff x="0" y="0"/>
            <a:chExt cx="891239" cy="36608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91239" cy="366087"/>
            </a:xfrm>
            <a:custGeom>
              <a:avLst/>
              <a:gdLst/>
              <a:ahLst/>
              <a:cxnLst/>
              <a:rect l="l" t="t" r="r" b="b"/>
              <a:pathLst>
                <a:path w="891239" h="366087">
                  <a:moveTo>
                    <a:pt x="0" y="0"/>
                  </a:moveTo>
                  <a:lnTo>
                    <a:pt x="891239" y="0"/>
                  </a:lnTo>
                  <a:lnTo>
                    <a:pt x="891239" y="366087"/>
                  </a:lnTo>
                  <a:lnTo>
                    <a:pt x="0" y="366087"/>
                  </a:lnTo>
                  <a:close/>
                </a:path>
              </a:pathLst>
            </a:custGeom>
            <a:solidFill>
              <a:srgbClr val="EBF1EA">
                <a:alpha val="56863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91239" cy="404187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8541708" y="6761493"/>
            <a:ext cx="2304456" cy="94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5"/>
              </a:lnSpc>
            </a:pPr>
            <a:r>
              <a:rPr lang="en-US" sz="2435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TOTAL WEEKLY ATTENDANCE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32609" y="6908021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47,413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182963" y="5121253"/>
            <a:ext cx="6757128" cy="1238543"/>
            <a:chOff x="0" y="0"/>
            <a:chExt cx="2040667" cy="37404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040667" cy="374042"/>
            </a:xfrm>
            <a:custGeom>
              <a:avLst/>
              <a:gdLst/>
              <a:ahLst/>
              <a:cxnLst/>
              <a:rect l="l" t="t" r="r" b="b"/>
              <a:pathLst>
                <a:path w="2040667" h="374042">
                  <a:moveTo>
                    <a:pt x="105408" y="0"/>
                  </a:moveTo>
                  <a:lnTo>
                    <a:pt x="1935258" y="0"/>
                  </a:lnTo>
                  <a:cubicBezTo>
                    <a:pt x="1993474" y="0"/>
                    <a:pt x="2040667" y="47193"/>
                    <a:pt x="2040667" y="105408"/>
                  </a:cubicBezTo>
                  <a:lnTo>
                    <a:pt x="2040667" y="268634"/>
                  </a:lnTo>
                  <a:cubicBezTo>
                    <a:pt x="2040667" y="296590"/>
                    <a:pt x="2029561" y="323401"/>
                    <a:pt x="2009793" y="343169"/>
                  </a:cubicBezTo>
                  <a:cubicBezTo>
                    <a:pt x="1990025" y="362937"/>
                    <a:pt x="1963214" y="374042"/>
                    <a:pt x="1935258" y="374042"/>
                  </a:cubicBezTo>
                  <a:lnTo>
                    <a:pt x="105408" y="374042"/>
                  </a:lnTo>
                  <a:cubicBezTo>
                    <a:pt x="77452" y="374042"/>
                    <a:pt x="50641" y="362937"/>
                    <a:pt x="30873" y="343169"/>
                  </a:cubicBezTo>
                  <a:cubicBezTo>
                    <a:pt x="11105" y="323401"/>
                    <a:pt x="0" y="296590"/>
                    <a:pt x="0" y="268634"/>
                  </a:cubicBezTo>
                  <a:lnTo>
                    <a:pt x="0" y="105408"/>
                  </a:lnTo>
                  <a:cubicBezTo>
                    <a:pt x="0" y="77452"/>
                    <a:pt x="11105" y="50641"/>
                    <a:pt x="30873" y="30873"/>
                  </a:cubicBezTo>
                  <a:cubicBezTo>
                    <a:pt x="50641" y="11105"/>
                    <a:pt x="77452" y="0"/>
                    <a:pt x="105408" y="0"/>
                  </a:cubicBezTo>
                  <a:close/>
                </a:path>
              </a:pathLst>
            </a:custGeom>
            <a:solidFill>
              <a:srgbClr val="8F293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04066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139102" y="5134424"/>
            <a:ext cx="2951104" cy="1212201"/>
            <a:chOff x="0" y="0"/>
            <a:chExt cx="891239" cy="36608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91239" cy="366087"/>
            </a:xfrm>
            <a:custGeom>
              <a:avLst/>
              <a:gdLst/>
              <a:ahLst/>
              <a:cxnLst/>
              <a:rect l="l" t="t" r="r" b="b"/>
              <a:pathLst>
                <a:path w="891239" h="366087">
                  <a:moveTo>
                    <a:pt x="0" y="0"/>
                  </a:moveTo>
                  <a:lnTo>
                    <a:pt x="891239" y="0"/>
                  </a:lnTo>
                  <a:lnTo>
                    <a:pt x="891239" y="366087"/>
                  </a:lnTo>
                  <a:lnTo>
                    <a:pt x="0" y="366087"/>
                  </a:lnTo>
                  <a:close/>
                </a:path>
              </a:pathLst>
            </a:custGeom>
            <a:solidFill>
              <a:srgbClr val="A74B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91239" cy="404187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427" y="3752048"/>
            <a:ext cx="2120251" cy="111027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200" y="2301988"/>
            <a:ext cx="2562340" cy="92100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115" y="6707867"/>
            <a:ext cx="2120251" cy="1110270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10475212" y="2590289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302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475212" y="6908021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50,500</a:t>
            </a:r>
          </a:p>
        </p:txBody>
      </p:sp>
      <p:sp>
        <p:nvSpPr>
          <p:cNvPr id="43" name="Freeform 43"/>
          <p:cNvSpPr/>
          <p:nvPr/>
        </p:nvSpPr>
        <p:spPr>
          <a:xfrm rot="-10800000">
            <a:off x="13156997" y="2092083"/>
            <a:ext cx="1698090" cy="1672618"/>
          </a:xfrm>
          <a:custGeom>
            <a:avLst/>
            <a:gdLst/>
            <a:ahLst/>
            <a:cxnLst/>
            <a:rect l="l" t="t" r="r" b="b"/>
            <a:pathLst>
              <a:path w="1698090" h="1672618">
                <a:moveTo>
                  <a:pt x="0" y="0"/>
                </a:moveTo>
                <a:lnTo>
                  <a:pt x="1698089" y="0"/>
                </a:lnTo>
                <a:lnTo>
                  <a:pt x="1698089" y="1672618"/>
                </a:lnTo>
                <a:lnTo>
                  <a:pt x="0" y="167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 rot="-10800000">
            <a:off x="13156997" y="6230258"/>
            <a:ext cx="1698090" cy="1672618"/>
          </a:xfrm>
          <a:custGeom>
            <a:avLst/>
            <a:gdLst/>
            <a:ahLst/>
            <a:cxnLst/>
            <a:rect l="l" t="t" r="r" b="b"/>
            <a:pathLst>
              <a:path w="1698090" h="1672618">
                <a:moveTo>
                  <a:pt x="0" y="0"/>
                </a:moveTo>
                <a:lnTo>
                  <a:pt x="1698089" y="0"/>
                </a:lnTo>
                <a:lnTo>
                  <a:pt x="1698089" y="1672619"/>
                </a:lnTo>
                <a:lnTo>
                  <a:pt x="0" y="16726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6253805" y="8148399"/>
            <a:ext cx="6757128" cy="1238543"/>
            <a:chOff x="0" y="0"/>
            <a:chExt cx="2040667" cy="37404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040667" cy="374042"/>
            </a:xfrm>
            <a:custGeom>
              <a:avLst/>
              <a:gdLst/>
              <a:ahLst/>
              <a:cxnLst/>
              <a:rect l="l" t="t" r="r" b="b"/>
              <a:pathLst>
                <a:path w="2040667" h="374042">
                  <a:moveTo>
                    <a:pt x="105408" y="0"/>
                  </a:moveTo>
                  <a:lnTo>
                    <a:pt x="1935258" y="0"/>
                  </a:lnTo>
                  <a:cubicBezTo>
                    <a:pt x="1993474" y="0"/>
                    <a:pt x="2040667" y="47193"/>
                    <a:pt x="2040667" y="105408"/>
                  </a:cubicBezTo>
                  <a:lnTo>
                    <a:pt x="2040667" y="268634"/>
                  </a:lnTo>
                  <a:cubicBezTo>
                    <a:pt x="2040667" y="296590"/>
                    <a:pt x="2029561" y="323401"/>
                    <a:pt x="2009793" y="343169"/>
                  </a:cubicBezTo>
                  <a:cubicBezTo>
                    <a:pt x="1990025" y="362937"/>
                    <a:pt x="1963214" y="374042"/>
                    <a:pt x="1935258" y="374042"/>
                  </a:cubicBezTo>
                  <a:lnTo>
                    <a:pt x="105408" y="374042"/>
                  </a:lnTo>
                  <a:cubicBezTo>
                    <a:pt x="77452" y="374042"/>
                    <a:pt x="50641" y="362937"/>
                    <a:pt x="30873" y="343169"/>
                  </a:cubicBezTo>
                  <a:cubicBezTo>
                    <a:pt x="11105" y="323401"/>
                    <a:pt x="0" y="296590"/>
                    <a:pt x="0" y="268634"/>
                  </a:cubicBezTo>
                  <a:lnTo>
                    <a:pt x="0" y="105408"/>
                  </a:lnTo>
                  <a:cubicBezTo>
                    <a:pt x="0" y="77452"/>
                    <a:pt x="11105" y="50641"/>
                    <a:pt x="30873" y="30873"/>
                  </a:cubicBezTo>
                  <a:cubicBezTo>
                    <a:pt x="50641" y="11105"/>
                    <a:pt x="77452" y="0"/>
                    <a:pt x="105408" y="0"/>
                  </a:cubicBezTo>
                  <a:close/>
                </a:path>
              </a:pathLst>
            </a:custGeom>
            <a:solidFill>
              <a:srgbClr val="8F293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2040667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209944" y="8161570"/>
            <a:ext cx="2951104" cy="1212201"/>
            <a:chOff x="0" y="0"/>
            <a:chExt cx="891239" cy="36608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91239" cy="366087"/>
            </a:xfrm>
            <a:custGeom>
              <a:avLst/>
              <a:gdLst/>
              <a:ahLst/>
              <a:cxnLst/>
              <a:rect l="l" t="t" r="r" b="b"/>
              <a:pathLst>
                <a:path w="891239" h="366087">
                  <a:moveTo>
                    <a:pt x="0" y="0"/>
                  </a:moveTo>
                  <a:lnTo>
                    <a:pt x="891239" y="0"/>
                  </a:lnTo>
                  <a:lnTo>
                    <a:pt x="891239" y="366087"/>
                  </a:lnTo>
                  <a:lnTo>
                    <a:pt x="0" y="366087"/>
                  </a:lnTo>
                  <a:close/>
                </a:path>
              </a:pathLst>
            </a:custGeom>
            <a:solidFill>
              <a:srgbClr val="A74B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91239" cy="404187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8672180" y="8428395"/>
            <a:ext cx="2026632" cy="64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5"/>
              </a:lnSpc>
            </a:pPr>
            <a:r>
              <a:rPr lang="en-US" sz="2435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YOUTH &amp;</a:t>
            </a:r>
          </a:p>
          <a:p>
            <a:pPr algn="ctr">
              <a:lnSpc>
                <a:spcPts val="2435"/>
              </a:lnSpc>
            </a:pPr>
            <a:r>
              <a:rPr lang="en-US" sz="2435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CHILDREN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490382" y="8484117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11,137</a:t>
            </a:r>
          </a:p>
        </p:txBody>
      </p:sp>
      <p:sp>
        <p:nvSpPr>
          <p:cNvPr id="53" name="Freeform 53"/>
          <p:cNvSpPr/>
          <p:nvPr/>
        </p:nvSpPr>
        <p:spPr>
          <a:xfrm rot="-10800000">
            <a:off x="13174706" y="7992990"/>
            <a:ext cx="1698090" cy="1672618"/>
          </a:xfrm>
          <a:custGeom>
            <a:avLst/>
            <a:gdLst/>
            <a:ahLst/>
            <a:cxnLst/>
            <a:rect l="l" t="t" r="r" b="b"/>
            <a:pathLst>
              <a:path w="1698090" h="1672618">
                <a:moveTo>
                  <a:pt x="0" y="0"/>
                </a:moveTo>
                <a:lnTo>
                  <a:pt x="1698089" y="0"/>
                </a:lnTo>
                <a:lnTo>
                  <a:pt x="1698089" y="1672619"/>
                </a:lnTo>
                <a:lnTo>
                  <a:pt x="0" y="16726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4240784" y="8290131"/>
            <a:ext cx="753121" cy="865656"/>
          </a:xfrm>
          <a:custGeom>
            <a:avLst/>
            <a:gdLst/>
            <a:ahLst/>
            <a:cxnLst/>
            <a:rect l="l" t="t" r="r" b="b"/>
            <a:pathLst>
              <a:path w="753121" h="865656">
                <a:moveTo>
                  <a:pt x="0" y="0"/>
                </a:moveTo>
                <a:lnTo>
                  <a:pt x="753121" y="0"/>
                </a:lnTo>
                <a:lnTo>
                  <a:pt x="753121" y="865656"/>
                </a:lnTo>
                <a:lnTo>
                  <a:pt x="0" y="8656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TextBox 55"/>
          <p:cNvSpPr txBox="1"/>
          <p:nvPr/>
        </p:nvSpPr>
        <p:spPr>
          <a:xfrm>
            <a:off x="3004515" y="626267"/>
            <a:ext cx="9139933" cy="570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3"/>
              </a:lnSpc>
            </a:pPr>
            <a:r>
              <a:rPr lang="en-US" sz="3295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Church Attendance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447263" y="1582631"/>
            <a:ext cx="2924049" cy="47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1"/>
              </a:lnSpc>
            </a:pPr>
            <a:r>
              <a:rPr lang="en-US" sz="3451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2024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632609" y="1582631"/>
            <a:ext cx="3049253" cy="47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1"/>
              </a:lnSpc>
            </a:pPr>
            <a:r>
              <a:rPr lang="en-US" sz="3451" b="1">
                <a:solidFill>
                  <a:srgbClr val="2D353C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2023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475212" y="4023630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167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601338" y="5401248"/>
            <a:ext cx="2026632" cy="64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5"/>
              </a:lnSpc>
            </a:pPr>
            <a:r>
              <a:rPr lang="en-US" sz="2435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MEDIAN SIZE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419541" y="5456971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95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576938" y="5456971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100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569148" y="2747805"/>
            <a:ext cx="946598" cy="93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n-US" sz="2614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+3.1% </a:t>
            </a:r>
          </a:p>
          <a:p>
            <a:pPr algn="ctr">
              <a:lnSpc>
                <a:spcPts val="3660"/>
              </a:lnSpc>
              <a:spcBef>
                <a:spcPct val="0"/>
              </a:spcBef>
            </a:pPr>
            <a:endParaRPr lang="en-US" sz="2614" b="1">
              <a:solidFill>
                <a:srgbClr val="000000"/>
              </a:solidFill>
              <a:latin typeface="Acherus Grotesque Bold"/>
              <a:ea typeface="Acherus Grotesque Bold"/>
              <a:cs typeface="Acherus Grotesque Bold"/>
              <a:sym typeface="Acherus Grotesque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3569716" y="6843773"/>
            <a:ext cx="946322" cy="47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  <a:spcBef>
                <a:spcPct val="0"/>
              </a:spcBef>
            </a:pPr>
            <a:r>
              <a:rPr lang="en-US" sz="2621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+6.5%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647779" y="8484117"/>
            <a:ext cx="3237919" cy="5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332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10,513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587702" y="8606505"/>
            <a:ext cx="945768" cy="47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0"/>
              </a:lnSpc>
              <a:spcBef>
                <a:spcPct val="0"/>
              </a:spcBef>
            </a:pPr>
            <a:r>
              <a:rPr lang="en-US" sz="2621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+5.9%</a:t>
            </a:r>
          </a:p>
        </p:txBody>
      </p:sp>
      <p:sp>
        <p:nvSpPr>
          <p:cNvPr id="66" name="Freeform 66"/>
          <p:cNvSpPr/>
          <p:nvPr/>
        </p:nvSpPr>
        <p:spPr>
          <a:xfrm>
            <a:off x="5094050" y="8290131"/>
            <a:ext cx="753121" cy="865656"/>
          </a:xfrm>
          <a:custGeom>
            <a:avLst/>
            <a:gdLst/>
            <a:ahLst/>
            <a:cxnLst/>
            <a:rect l="l" t="t" r="r" b="b"/>
            <a:pathLst>
              <a:path w="753121" h="865656">
                <a:moveTo>
                  <a:pt x="0" y="0"/>
                </a:moveTo>
                <a:lnTo>
                  <a:pt x="753121" y="0"/>
                </a:lnTo>
                <a:lnTo>
                  <a:pt x="753121" y="865656"/>
                </a:lnTo>
                <a:lnTo>
                  <a:pt x="0" y="8656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6528" y="445750"/>
            <a:ext cx="17654944" cy="9372684"/>
            <a:chOff x="0" y="0"/>
            <a:chExt cx="21742511" cy="115426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42512" cy="11542698"/>
            </a:xfrm>
            <a:custGeom>
              <a:avLst/>
              <a:gdLst/>
              <a:ahLst/>
              <a:cxnLst/>
              <a:rect l="l" t="t" r="r" b="b"/>
              <a:pathLst>
                <a:path w="21742512" h="11542698">
                  <a:moveTo>
                    <a:pt x="0" y="0"/>
                  </a:moveTo>
                  <a:lnTo>
                    <a:pt x="0" y="11542698"/>
                  </a:lnTo>
                  <a:lnTo>
                    <a:pt x="21742512" y="11542698"/>
                  </a:lnTo>
                  <a:lnTo>
                    <a:pt x="21742512" y="0"/>
                  </a:lnTo>
                  <a:lnTo>
                    <a:pt x="0" y="0"/>
                  </a:lnTo>
                  <a:close/>
                  <a:moveTo>
                    <a:pt x="21681551" y="11481738"/>
                  </a:moveTo>
                  <a:lnTo>
                    <a:pt x="59690" y="11481738"/>
                  </a:lnTo>
                  <a:lnTo>
                    <a:pt x="59690" y="59690"/>
                  </a:lnTo>
                  <a:lnTo>
                    <a:pt x="21681551" y="59690"/>
                  </a:lnTo>
                  <a:lnTo>
                    <a:pt x="21681551" y="11481738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59372" y="176050"/>
            <a:ext cx="2162102" cy="1024713"/>
            <a:chOff x="0" y="0"/>
            <a:chExt cx="2882803" cy="136628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882803" cy="1366283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32354" y="120362"/>
              <a:ext cx="2018096" cy="1036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4"/>
                </a:lnSpc>
              </a:pPr>
              <a:r>
                <a:rPr lang="en-US" sz="4674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2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403062" y="2057432"/>
            <a:ext cx="5141837" cy="4552863"/>
          </a:xfrm>
          <a:custGeom>
            <a:avLst/>
            <a:gdLst/>
            <a:ahLst/>
            <a:cxnLst/>
            <a:rect l="l" t="t" r="r" b="b"/>
            <a:pathLst>
              <a:path w="5141837" h="4552863">
                <a:moveTo>
                  <a:pt x="0" y="0"/>
                </a:moveTo>
                <a:lnTo>
                  <a:pt x="5141837" y="0"/>
                </a:lnTo>
                <a:lnTo>
                  <a:pt x="5141837" y="4552863"/>
                </a:lnTo>
                <a:lnTo>
                  <a:pt x="0" y="4552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034720" y="4104161"/>
            <a:ext cx="766333" cy="42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255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4.5%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32801" y="4322896"/>
            <a:ext cx="742409" cy="42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255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4.1%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02172" y="1951456"/>
            <a:ext cx="489876" cy="42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2551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36" y="-48316"/>
            <a:ext cx="12270440" cy="10397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953394" y="720154"/>
            <a:ext cx="752295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Evangelism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86763" y="2448527"/>
            <a:ext cx="4558136" cy="56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8"/>
              </a:lnSpc>
            </a:pPr>
            <a:r>
              <a:rPr lang="en-US" sz="317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Baptisms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09749" y="5333207"/>
            <a:ext cx="4558136" cy="113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8"/>
              </a:lnSpc>
            </a:pPr>
            <a:r>
              <a:rPr lang="en-US" sz="317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Evangelism </a:t>
            </a:r>
          </a:p>
          <a:p>
            <a:pPr algn="ctr">
              <a:lnSpc>
                <a:spcPts val="4438"/>
              </a:lnSpc>
            </a:pPr>
            <a:r>
              <a:rPr lang="en-US" sz="317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Training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18638" y="3776004"/>
            <a:ext cx="4558136" cy="113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8"/>
              </a:lnSpc>
            </a:pPr>
            <a:r>
              <a:rPr lang="en-US" sz="317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First Time </a:t>
            </a:r>
          </a:p>
          <a:p>
            <a:pPr algn="ctr">
              <a:lnSpc>
                <a:spcPts val="4438"/>
              </a:lnSpc>
            </a:pPr>
            <a:r>
              <a:rPr lang="en-US" sz="317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Decisions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8294" y="2429477"/>
            <a:ext cx="1267090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</a:pPr>
            <a:r>
              <a:rPr lang="en-US" sz="3804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2,071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0986" y="5596968"/>
            <a:ext cx="1347622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</a:pPr>
            <a:r>
              <a:rPr lang="en-US" sz="3804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4,437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2597" y="4022653"/>
            <a:ext cx="1306011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</a:pPr>
            <a:r>
              <a:rPr lang="en-US" sz="3804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2,259</a:t>
            </a:r>
          </a:p>
          <a:p>
            <a:pPr algn="ctr">
              <a:lnSpc>
                <a:spcPts val="5326"/>
              </a:lnSpc>
            </a:pPr>
            <a:endParaRPr lang="en-US" sz="3804" dirty="0">
              <a:solidFill>
                <a:srgbClr val="FFFFFF"/>
              </a:solidFill>
              <a:latin typeface="Acherus Grotesque Light"/>
              <a:ea typeface="Acherus Grotesque Light"/>
              <a:cs typeface="Acherus Grotesque Light"/>
              <a:sym typeface="Acherus Grotesque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782990" y="4588334"/>
            <a:ext cx="1623046" cy="73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9"/>
              </a:lnSpc>
            </a:pPr>
            <a:r>
              <a:rPr lang="en-US" sz="4235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+50%*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114750" y="7483786"/>
            <a:ext cx="1708510" cy="75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2"/>
              </a:lnSpc>
            </a:pPr>
            <a:r>
              <a:rPr lang="en-US" sz="4230">
                <a:solidFill>
                  <a:srgbClr val="FF3131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-10%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52525" y="2773018"/>
            <a:ext cx="1432697" cy="73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9"/>
              </a:lnSpc>
            </a:pPr>
            <a:r>
              <a:rPr lang="en-US" sz="4235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+8%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29867" y="2397659"/>
            <a:ext cx="1080385" cy="64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1"/>
              </a:lnSpc>
            </a:pPr>
            <a:r>
              <a:rPr lang="en-US" sz="3572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1,923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27589" y="3384325"/>
            <a:ext cx="1166968" cy="645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1"/>
              </a:lnSpc>
            </a:pPr>
            <a:r>
              <a:rPr lang="en-US" sz="357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2,071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03694" y="6823736"/>
            <a:ext cx="1248614" cy="64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1"/>
              </a:lnSpc>
            </a:pPr>
            <a:r>
              <a:rPr lang="en-US" sz="3572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4,903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25719" y="7813762"/>
            <a:ext cx="1226588" cy="64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1"/>
              </a:lnSpc>
            </a:pPr>
            <a:r>
              <a:rPr lang="en-US" sz="3572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4,437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17886" y="4597859"/>
            <a:ext cx="1193342" cy="645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1"/>
              </a:lnSpc>
            </a:pPr>
            <a:r>
              <a:rPr lang="en-US" sz="357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1,502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15774" y="5624835"/>
            <a:ext cx="1166968" cy="64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1"/>
              </a:lnSpc>
            </a:pPr>
            <a:r>
              <a:rPr lang="en-US" sz="357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2,259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25473" y="7034389"/>
            <a:ext cx="4121758" cy="236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6"/>
              </a:lnSpc>
            </a:pPr>
            <a:r>
              <a:rPr lang="en-US" sz="2754">
                <a:solidFill>
                  <a:srgbClr val="324027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*Churches appear to be tracking first time decisions more closely in 2024, contributing to the increase.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795" y="554589"/>
            <a:ext cx="17573361" cy="9357995"/>
            <a:chOff x="0" y="0"/>
            <a:chExt cx="33845777" cy="18023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45776" cy="18023222"/>
            </a:xfrm>
            <a:custGeom>
              <a:avLst/>
              <a:gdLst/>
              <a:ahLst/>
              <a:cxnLst/>
              <a:rect l="l" t="t" r="r" b="b"/>
              <a:pathLst>
                <a:path w="33845776" h="18023222">
                  <a:moveTo>
                    <a:pt x="0" y="0"/>
                  </a:moveTo>
                  <a:lnTo>
                    <a:pt x="0" y="18023222"/>
                  </a:lnTo>
                  <a:lnTo>
                    <a:pt x="33845776" y="18023222"/>
                  </a:lnTo>
                  <a:lnTo>
                    <a:pt x="33845776" y="0"/>
                  </a:lnTo>
                  <a:lnTo>
                    <a:pt x="0" y="0"/>
                  </a:lnTo>
                  <a:close/>
                  <a:moveTo>
                    <a:pt x="33784818" y="17962263"/>
                  </a:moveTo>
                  <a:lnTo>
                    <a:pt x="59690" y="17962263"/>
                  </a:lnTo>
                  <a:lnTo>
                    <a:pt x="59690" y="59690"/>
                  </a:lnTo>
                  <a:lnTo>
                    <a:pt x="33784818" y="59690"/>
                  </a:lnTo>
                  <a:lnTo>
                    <a:pt x="33784818" y="17962263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11124189" y="4007848"/>
            <a:ext cx="602038" cy="4047211"/>
            <a:chOff x="0" y="0"/>
            <a:chExt cx="122774" cy="8253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774" cy="825353"/>
            </a:xfrm>
            <a:custGeom>
              <a:avLst/>
              <a:gdLst/>
              <a:ahLst/>
              <a:cxnLst/>
              <a:rect l="l" t="t" r="r" b="b"/>
              <a:pathLst>
                <a:path w="122774" h="825353">
                  <a:moveTo>
                    <a:pt x="40947" y="806284"/>
                  </a:moveTo>
                  <a:cubicBezTo>
                    <a:pt x="47241" y="817797"/>
                    <a:pt x="54397" y="825353"/>
                    <a:pt x="61420" y="825353"/>
                  </a:cubicBezTo>
                  <a:cubicBezTo>
                    <a:pt x="68444" y="825353"/>
                    <a:pt x="75202" y="818876"/>
                    <a:pt x="81430" y="807362"/>
                  </a:cubicBezTo>
                  <a:cubicBezTo>
                    <a:pt x="81563" y="807002"/>
                    <a:pt x="81695" y="807002"/>
                    <a:pt x="81827" y="806643"/>
                  </a:cubicBezTo>
                  <a:cubicBezTo>
                    <a:pt x="105216" y="760588"/>
                    <a:pt x="122443" y="638974"/>
                    <a:pt x="122774" y="496572"/>
                  </a:cubicBezTo>
                  <a:lnTo>
                    <a:pt x="122774" y="0"/>
                  </a:lnTo>
                  <a:lnTo>
                    <a:pt x="0" y="0"/>
                  </a:lnTo>
                  <a:lnTo>
                    <a:pt x="0" y="496203"/>
                  </a:lnTo>
                  <a:cubicBezTo>
                    <a:pt x="331" y="639693"/>
                    <a:pt x="17293" y="761308"/>
                    <a:pt x="40947" y="806284"/>
                  </a:cubicBezTo>
                  <a:close/>
                </a:path>
              </a:pathLst>
            </a:custGeom>
            <a:solidFill>
              <a:srgbClr val="A74B57"/>
            </a:solidFill>
            <a:ln w="19050" cap="sq">
              <a:solidFill>
                <a:srgbClr val="A74B5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22774" cy="717403"/>
            </a:xfrm>
            <a:prstGeom prst="rect">
              <a:avLst/>
            </a:prstGeom>
          </p:spPr>
          <p:txBody>
            <a:bodyPr lIns="21447" tIns="21447" rIns="21447" bIns="21447" rtlCol="0" anchor="ctr"/>
            <a:lstStyle/>
            <a:p>
              <a:pPr algn="ctr">
                <a:lnSpc>
                  <a:spcPts val="82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0901331" y="6378332"/>
            <a:ext cx="640105" cy="3639562"/>
            <a:chOff x="0" y="0"/>
            <a:chExt cx="130537" cy="7422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537" cy="742220"/>
            </a:xfrm>
            <a:custGeom>
              <a:avLst/>
              <a:gdLst/>
              <a:ahLst/>
              <a:cxnLst/>
              <a:rect l="l" t="t" r="r" b="b"/>
              <a:pathLst>
                <a:path w="130537" h="742220">
                  <a:moveTo>
                    <a:pt x="43536" y="723151"/>
                  </a:moveTo>
                  <a:cubicBezTo>
                    <a:pt x="50228" y="734665"/>
                    <a:pt x="57837" y="742220"/>
                    <a:pt x="65304" y="742220"/>
                  </a:cubicBezTo>
                  <a:cubicBezTo>
                    <a:pt x="72771" y="742220"/>
                    <a:pt x="79957" y="735743"/>
                    <a:pt x="86579" y="724230"/>
                  </a:cubicBezTo>
                  <a:cubicBezTo>
                    <a:pt x="86720" y="723870"/>
                    <a:pt x="86861" y="723870"/>
                    <a:pt x="87001" y="723511"/>
                  </a:cubicBezTo>
                  <a:cubicBezTo>
                    <a:pt x="111869" y="677455"/>
                    <a:pt x="130185" y="555842"/>
                    <a:pt x="130537" y="415286"/>
                  </a:cubicBezTo>
                  <a:lnTo>
                    <a:pt x="130537" y="0"/>
                  </a:lnTo>
                  <a:lnTo>
                    <a:pt x="0" y="0"/>
                  </a:lnTo>
                  <a:lnTo>
                    <a:pt x="0" y="414978"/>
                  </a:lnTo>
                  <a:cubicBezTo>
                    <a:pt x="352" y="556560"/>
                    <a:pt x="18387" y="678176"/>
                    <a:pt x="43536" y="723151"/>
                  </a:cubicBezTo>
                  <a:close/>
                </a:path>
              </a:pathLst>
            </a:custGeom>
            <a:solidFill>
              <a:srgbClr val="A74B57"/>
            </a:solidFill>
            <a:ln w="19050" cap="sq">
              <a:solidFill>
                <a:srgbClr val="A74B5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30537" cy="634270"/>
            </a:xfrm>
            <a:prstGeom prst="rect">
              <a:avLst/>
            </a:prstGeom>
          </p:spPr>
          <p:txBody>
            <a:bodyPr lIns="21447" tIns="21447" rIns="21447" bIns="21447" rtlCol="0" anchor="ctr"/>
            <a:lstStyle/>
            <a:p>
              <a:pPr algn="ctr">
                <a:lnSpc>
                  <a:spcPts val="82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1366954" y="5076841"/>
            <a:ext cx="609430" cy="3985657"/>
            <a:chOff x="0" y="0"/>
            <a:chExt cx="124282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4282" cy="812800"/>
            </a:xfrm>
            <a:custGeom>
              <a:avLst/>
              <a:gdLst/>
              <a:ahLst/>
              <a:cxnLst/>
              <a:rect l="l" t="t" r="r" b="b"/>
              <a:pathLst>
                <a:path w="124282" h="812800">
                  <a:moveTo>
                    <a:pt x="41450" y="793731"/>
                  </a:moveTo>
                  <a:cubicBezTo>
                    <a:pt x="47821" y="805245"/>
                    <a:pt x="55065" y="812800"/>
                    <a:pt x="62174" y="812800"/>
                  </a:cubicBezTo>
                  <a:cubicBezTo>
                    <a:pt x="69284" y="812800"/>
                    <a:pt x="76125" y="806323"/>
                    <a:pt x="82430" y="794809"/>
                  </a:cubicBezTo>
                  <a:cubicBezTo>
                    <a:pt x="82564" y="794450"/>
                    <a:pt x="82698" y="794450"/>
                    <a:pt x="82832" y="794090"/>
                  </a:cubicBezTo>
                  <a:cubicBezTo>
                    <a:pt x="106508" y="748035"/>
                    <a:pt x="123946" y="626421"/>
                    <a:pt x="124282" y="484298"/>
                  </a:cubicBezTo>
                  <a:lnTo>
                    <a:pt x="124282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335" y="627140"/>
                    <a:pt x="17505" y="748755"/>
                    <a:pt x="41450" y="793731"/>
                  </a:cubicBezTo>
                  <a:close/>
                </a:path>
              </a:pathLst>
            </a:custGeom>
            <a:solidFill>
              <a:srgbClr val="A74B57"/>
            </a:solidFill>
            <a:ln w="19050" cap="sq">
              <a:solidFill>
                <a:srgbClr val="A74B57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4282" cy="704850"/>
            </a:xfrm>
            <a:prstGeom prst="rect">
              <a:avLst/>
            </a:prstGeom>
          </p:spPr>
          <p:txBody>
            <a:bodyPr lIns="21447" tIns="21447" rIns="21447" bIns="21447" rtlCol="0" anchor="ctr"/>
            <a:lstStyle/>
            <a:p>
              <a:pPr algn="ctr">
                <a:lnSpc>
                  <a:spcPts val="82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56610" y="5496501"/>
            <a:ext cx="1159051" cy="1117555"/>
            <a:chOff x="0" y="0"/>
            <a:chExt cx="84298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42980" cy="812800"/>
            </a:xfrm>
            <a:custGeom>
              <a:avLst/>
              <a:gdLst/>
              <a:ahLst/>
              <a:cxnLst/>
              <a:rect l="l" t="t" r="r" b="b"/>
              <a:pathLst>
                <a:path w="842980" h="812800">
                  <a:moveTo>
                    <a:pt x="421490" y="0"/>
                  </a:moveTo>
                  <a:lnTo>
                    <a:pt x="842980" y="203200"/>
                  </a:lnTo>
                  <a:lnTo>
                    <a:pt x="842980" y="609600"/>
                  </a:lnTo>
                  <a:lnTo>
                    <a:pt x="42149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421490" y="0"/>
                  </a:lnTo>
                  <a:close/>
                </a:path>
              </a:pathLst>
            </a:custGeom>
            <a:solidFill>
              <a:srgbClr val="85A4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0650"/>
              <a:ext cx="842980" cy="552450"/>
            </a:xfrm>
            <a:prstGeom prst="rect">
              <a:avLst/>
            </a:prstGeom>
          </p:spPr>
          <p:txBody>
            <a:bodyPr lIns="21447" tIns="21447" rIns="21447" bIns="21447" rtlCol="0" anchor="ctr"/>
            <a:lstStyle/>
            <a:p>
              <a:pPr algn="ctr">
                <a:lnSpc>
                  <a:spcPts val="827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01603" y="6481934"/>
            <a:ext cx="1237636" cy="1117555"/>
            <a:chOff x="0" y="0"/>
            <a:chExt cx="900136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00136" cy="812800"/>
            </a:xfrm>
            <a:custGeom>
              <a:avLst/>
              <a:gdLst/>
              <a:ahLst/>
              <a:cxnLst/>
              <a:rect l="l" t="t" r="r" b="b"/>
              <a:pathLst>
                <a:path w="900136" h="812800">
                  <a:moveTo>
                    <a:pt x="450068" y="0"/>
                  </a:moveTo>
                  <a:lnTo>
                    <a:pt x="900136" y="203200"/>
                  </a:lnTo>
                  <a:lnTo>
                    <a:pt x="900136" y="609600"/>
                  </a:lnTo>
                  <a:lnTo>
                    <a:pt x="450068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450068" y="0"/>
                  </a:lnTo>
                  <a:close/>
                </a:path>
              </a:pathLst>
            </a:custGeom>
            <a:solidFill>
              <a:srgbClr val="85A4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20650"/>
              <a:ext cx="900136" cy="552450"/>
            </a:xfrm>
            <a:prstGeom prst="rect">
              <a:avLst/>
            </a:prstGeom>
          </p:spPr>
          <p:txBody>
            <a:bodyPr lIns="21447" tIns="21447" rIns="21447" bIns="21447" rtlCol="0" anchor="ctr"/>
            <a:lstStyle/>
            <a:p>
              <a:pPr algn="ctr">
                <a:lnSpc>
                  <a:spcPts val="827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94183" y="7665917"/>
            <a:ext cx="1220563" cy="1117555"/>
            <a:chOff x="0" y="0"/>
            <a:chExt cx="887718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7718" cy="812800"/>
            </a:xfrm>
            <a:custGeom>
              <a:avLst/>
              <a:gdLst/>
              <a:ahLst/>
              <a:cxnLst/>
              <a:rect l="l" t="t" r="r" b="b"/>
              <a:pathLst>
                <a:path w="887718" h="812800">
                  <a:moveTo>
                    <a:pt x="443859" y="0"/>
                  </a:moveTo>
                  <a:lnTo>
                    <a:pt x="887718" y="203200"/>
                  </a:lnTo>
                  <a:lnTo>
                    <a:pt x="887718" y="609600"/>
                  </a:lnTo>
                  <a:lnTo>
                    <a:pt x="443859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443859" y="0"/>
                  </a:lnTo>
                  <a:close/>
                </a:path>
              </a:pathLst>
            </a:custGeom>
            <a:solidFill>
              <a:srgbClr val="85A4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20650"/>
              <a:ext cx="887718" cy="552450"/>
            </a:xfrm>
            <a:prstGeom prst="rect">
              <a:avLst/>
            </a:prstGeom>
          </p:spPr>
          <p:txBody>
            <a:bodyPr lIns="21447" tIns="21447" rIns="21447" bIns="21447" rtlCol="0" anchor="ctr"/>
            <a:lstStyle/>
            <a:p>
              <a:pPr algn="ctr">
                <a:lnSpc>
                  <a:spcPts val="827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61" y="2209283"/>
            <a:ext cx="7999061" cy="8080586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7433966" y="1481803"/>
            <a:ext cx="6056993" cy="1241213"/>
            <a:chOff x="0" y="0"/>
            <a:chExt cx="1825289" cy="37404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25289" cy="374042"/>
            </a:xfrm>
            <a:custGeom>
              <a:avLst/>
              <a:gdLst/>
              <a:ahLst/>
              <a:cxnLst/>
              <a:rect l="l" t="t" r="r" b="b"/>
              <a:pathLst>
                <a:path w="1825289" h="374042">
                  <a:moveTo>
                    <a:pt x="117592" y="0"/>
                  </a:moveTo>
                  <a:lnTo>
                    <a:pt x="1707697" y="0"/>
                  </a:lnTo>
                  <a:cubicBezTo>
                    <a:pt x="1738884" y="0"/>
                    <a:pt x="1768795" y="12389"/>
                    <a:pt x="1790847" y="34442"/>
                  </a:cubicBezTo>
                  <a:cubicBezTo>
                    <a:pt x="1812900" y="56495"/>
                    <a:pt x="1825289" y="86405"/>
                    <a:pt x="1825289" y="117592"/>
                  </a:cubicBezTo>
                  <a:lnTo>
                    <a:pt x="1825289" y="256450"/>
                  </a:lnTo>
                  <a:cubicBezTo>
                    <a:pt x="1825289" y="287637"/>
                    <a:pt x="1812900" y="317548"/>
                    <a:pt x="1790847" y="339600"/>
                  </a:cubicBezTo>
                  <a:cubicBezTo>
                    <a:pt x="1768795" y="361653"/>
                    <a:pt x="1738884" y="374042"/>
                    <a:pt x="1707697" y="374042"/>
                  </a:cubicBezTo>
                  <a:lnTo>
                    <a:pt x="117592" y="374042"/>
                  </a:lnTo>
                  <a:cubicBezTo>
                    <a:pt x="86405" y="374042"/>
                    <a:pt x="56495" y="361653"/>
                    <a:pt x="34442" y="339600"/>
                  </a:cubicBezTo>
                  <a:cubicBezTo>
                    <a:pt x="12389" y="317548"/>
                    <a:pt x="0" y="287637"/>
                    <a:pt x="0" y="256450"/>
                  </a:cubicBezTo>
                  <a:lnTo>
                    <a:pt x="0" y="117592"/>
                  </a:lnTo>
                  <a:cubicBezTo>
                    <a:pt x="0" y="86405"/>
                    <a:pt x="12389" y="56495"/>
                    <a:pt x="34442" y="34442"/>
                  </a:cubicBezTo>
                  <a:cubicBezTo>
                    <a:pt x="56495" y="12389"/>
                    <a:pt x="86405" y="0"/>
                    <a:pt x="117592" y="0"/>
                  </a:cubicBezTo>
                  <a:close/>
                </a:path>
              </a:pathLst>
            </a:custGeom>
            <a:solidFill>
              <a:srgbClr val="A7495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825289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097640" y="1481803"/>
            <a:ext cx="2710060" cy="1241213"/>
            <a:chOff x="0" y="0"/>
            <a:chExt cx="816683" cy="37404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6683" cy="374042"/>
            </a:xfrm>
            <a:custGeom>
              <a:avLst/>
              <a:gdLst/>
              <a:ahLst/>
              <a:cxnLst/>
              <a:rect l="l" t="t" r="r" b="b"/>
              <a:pathLst>
                <a:path w="816683" h="374042">
                  <a:moveTo>
                    <a:pt x="0" y="0"/>
                  </a:moveTo>
                  <a:lnTo>
                    <a:pt x="816683" y="0"/>
                  </a:lnTo>
                  <a:lnTo>
                    <a:pt x="816683" y="374042"/>
                  </a:lnTo>
                  <a:lnTo>
                    <a:pt x="0" y="374042"/>
                  </a:lnTo>
                  <a:close/>
                </a:path>
              </a:pathLst>
            </a:custGeom>
            <a:solidFill>
              <a:srgbClr val="6F162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6683" cy="412142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311463" y="1968879"/>
            <a:ext cx="2251994" cy="64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244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DISCIPLESHIP</a:t>
            </a:r>
          </a:p>
          <a:p>
            <a:pPr algn="ctr">
              <a:lnSpc>
                <a:spcPts val="2440"/>
              </a:lnSpc>
            </a:pPr>
            <a:r>
              <a:rPr lang="en-US" sz="244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PLAN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984269" y="1845883"/>
            <a:ext cx="3244898" cy="586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9"/>
              </a:lnSpc>
            </a:pPr>
            <a:r>
              <a:rPr lang="en-US" sz="333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152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678182" y="1810389"/>
            <a:ext cx="3244898" cy="586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9"/>
              </a:lnSpc>
            </a:pPr>
            <a:r>
              <a:rPr lang="en-US" sz="333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140</a:t>
            </a:r>
          </a:p>
        </p:txBody>
      </p:sp>
      <p:sp>
        <p:nvSpPr>
          <p:cNvPr id="32" name="AutoShape 32"/>
          <p:cNvSpPr/>
          <p:nvPr/>
        </p:nvSpPr>
        <p:spPr>
          <a:xfrm flipV="1">
            <a:off x="9062145" y="1481803"/>
            <a:ext cx="0" cy="1432434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 flipV="1">
            <a:off x="11843194" y="1481803"/>
            <a:ext cx="0" cy="1432434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5400000">
            <a:off x="9559398" y="2492185"/>
            <a:ext cx="1872409" cy="1844323"/>
          </a:xfrm>
          <a:custGeom>
            <a:avLst/>
            <a:gdLst/>
            <a:ahLst/>
            <a:cxnLst/>
            <a:rect l="l" t="t" r="r" b="b"/>
            <a:pathLst>
              <a:path w="1872409" h="1844323">
                <a:moveTo>
                  <a:pt x="0" y="0"/>
                </a:moveTo>
                <a:lnTo>
                  <a:pt x="1872409" y="0"/>
                </a:lnTo>
                <a:lnTo>
                  <a:pt x="1872409" y="1844323"/>
                </a:lnTo>
                <a:lnTo>
                  <a:pt x="0" y="1844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4314784" y="3721646"/>
            <a:ext cx="2274134" cy="1881846"/>
          </a:xfrm>
          <a:custGeom>
            <a:avLst/>
            <a:gdLst/>
            <a:ahLst/>
            <a:cxnLst/>
            <a:rect l="l" t="t" r="r" b="b"/>
            <a:pathLst>
              <a:path w="2274134" h="1881846">
                <a:moveTo>
                  <a:pt x="0" y="0"/>
                </a:moveTo>
                <a:lnTo>
                  <a:pt x="2274135" y="0"/>
                </a:lnTo>
                <a:lnTo>
                  <a:pt x="2274135" y="1881847"/>
                </a:lnTo>
                <a:lnTo>
                  <a:pt x="0" y="1881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585766" y="103909"/>
            <a:ext cx="2037537" cy="965676"/>
            <a:chOff x="0" y="0"/>
            <a:chExt cx="2716716" cy="1287568"/>
          </a:xfrm>
        </p:grpSpPr>
        <p:sp>
          <p:nvSpPr>
            <p:cNvPr id="37" name="AutoShape 37"/>
            <p:cNvSpPr/>
            <p:nvPr/>
          </p:nvSpPr>
          <p:spPr>
            <a:xfrm>
              <a:off x="0" y="0"/>
              <a:ext cx="2716716" cy="1287568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07445" y="126990"/>
              <a:ext cx="1901827" cy="963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7"/>
                </a:lnSpc>
              </a:pPr>
              <a:r>
                <a:rPr lang="en-US" sz="4405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3</a:t>
              </a: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823732" y="591366"/>
            <a:ext cx="4941966" cy="5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Discipleship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448800" y="5829300"/>
            <a:ext cx="2796367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Leadership Dev Plan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173003" y="6905203"/>
            <a:ext cx="2085797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People Serving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34829" y="8026752"/>
            <a:ext cx="2885771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</a:pPr>
            <a:r>
              <a:rPr lang="en-US" sz="2092" dirty="0" err="1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Sm</a:t>
            </a:r>
            <a:r>
              <a:rPr lang="en-US" sz="2092" dirty="0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 Grp Participation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573318" y="7999387"/>
            <a:ext cx="1046494" cy="47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1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18,504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569815" y="5793211"/>
            <a:ext cx="886653" cy="47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1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2,845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32464" y="6829783"/>
            <a:ext cx="975915" cy="47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15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21,552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879234" y="1810862"/>
            <a:ext cx="118221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95"/>
              </a:lnSpc>
            </a:pPr>
            <a:r>
              <a:rPr lang="en-US" sz="3353" dirty="0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2023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809962" y="1810862"/>
            <a:ext cx="1309176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95"/>
              </a:lnSpc>
            </a:pPr>
            <a:r>
              <a:rPr lang="en-US" sz="3353" dirty="0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2024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062273" y="3099437"/>
            <a:ext cx="961672" cy="59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9"/>
              </a:lnSpc>
              <a:spcBef>
                <a:spcPct val="0"/>
              </a:spcBef>
            </a:pPr>
            <a:r>
              <a:rPr lang="en-US" sz="3385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+9%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304917" y="6422908"/>
            <a:ext cx="1085249" cy="4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9"/>
              </a:lnSpc>
            </a:pPr>
            <a:r>
              <a:rPr lang="en-US" sz="2435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+21%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045064" y="3931831"/>
            <a:ext cx="1085249" cy="4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9"/>
              </a:lnSpc>
            </a:pPr>
            <a:r>
              <a:rPr lang="en-US" sz="2435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+10%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961380" y="4719971"/>
            <a:ext cx="1085249" cy="43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9"/>
              </a:lnSpc>
            </a:pPr>
            <a:r>
              <a:rPr lang="en-US" sz="2435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+2%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163621" y="1671278"/>
            <a:ext cx="2479697" cy="22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7"/>
              </a:lnSpc>
            </a:pPr>
            <a:r>
              <a:rPr lang="en-US" sz="1647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CHURCHES WITH</a:t>
            </a:r>
          </a:p>
        </p:txBody>
      </p:sp>
      <p:sp>
        <p:nvSpPr>
          <p:cNvPr id="53" name="TextBox 53"/>
          <p:cNvSpPr txBox="1"/>
          <p:nvPr/>
        </p:nvSpPr>
        <p:spPr>
          <a:xfrm rot="-4289313">
            <a:off x="843940" y="5929805"/>
            <a:ext cx="6652297" cy="51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2899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19,631</a:t>
            </a:r>
          </a:p>
        </p:txBody>
      </p:sp>
      <p:sp>
        <p:nvSpPr>
          <p:cNvPr id="54" name="TextBox 54"/>
          <p:cNvSpPr txBox="1"/>
          <p:nvPr/>
        </p:nvSpPr>
        <p:spPr>
          <a:xfrm rot="-4289313">
            <a:off x="1649815" y="5862258"/>
            <a:ext cx="6652297" cy="51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2899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21,552</a:t>
            </a:r>
          </a:p>
        </p:txBody>
      </p:sp>
      <p:sp>
        <p:nvSpPr>
          <p:cNvPr id="55" name="TextBox 55"/>
          <p:cNvSpPr txBox="1"/>
          <p:nvPr/>
        </p:nvSpPr>
        <p:spPr>
          <a:xfrm rot="-4289313">
            <a:off x="2698397" y="6408778"/>
            <a:ext cx="6652297" cy="51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2899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18,093</a:t>
            </a:r>
          </a:p>
        </p:txBody>
      </p:sp>
      <p:sp>
        <p:nvSpPr>
          <p:cNvPr id="56" name="TextBox 56"/>
          <p:cNvSpPr txBox="1"/>
          <p:nvPr/>
        </p:nvSpPr>
        <p:spPr>
          <a:xfrm rot="-4289313">
            <a:off x="3559963" y="6408778"/>
            <a:ext cx="6652297" cy="51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2899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18,504</a:t>
            </a:r>
          </a:p>
        </p:txBody>
      </p:sp>
      <p:sp>
        <p:nvSpPr>
          <p:cNvPr id="57" name="TextBox 57"/>
          <p:cNvSpPr txBox="1"/>
          <p:nvPr/>
        </p:nvSpPr>
        <p:spPr>
          <a:xfrm rot="-4289313">
            <a:off x="-1009086" y="7809874"/>
            <a:ext cx="6652297" cy="51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2899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2,356</a:t>
            </a:r>
          </a:p>
        </p:txBody>
      </p:sp>
      <p:sp>
        <p:nvSpPr>
          <p:cNvPr id="58" name="TextBox 58"/>
          <p:cNvSpPr txBox="1"/>
          <p:nvPr/>
        </p:nvSpPr>
        <p:spPr>
          <a:xfrm rot="-4289313">
            <a:off x="-109683" y="7615649"/>
            <a:ext cx="6652297" cy="51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2899">
                <a:solidFill>
                  <a:srgbClr val="000000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2,845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72" y="523352"/>
            <a:ext cx="17463532" cy="8734948"/>
            <a:chOff x="0" y="0"/>
            <a:chExt cx="38631419" cy="19322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31419" cy="19322749"/>
            </a:xfrm>
            <a:custGeom>
              <a:avLst/>
              <a:gdLst/>
              <a:ahLst/>
              <a:cxnLst/>
              <a:rect l="l" t="t" r="r" b="b"/>
              <a:pathLst>
                <a:path w="38631419" h="19322749">
                  <a:moveTo>
                    <a:pt x="0" y="0"/>
                  </a:moveTo>
                  <a:lnTo>
                    <a:pt x="0" y="19322749"/>
                  </a:lnTo>
                  <a:lnTo>
                    <a:pt x="38631419" y="19322749"/>
                  </a:lnTo>
                  <a:lnTo>
                    <a:pt x="38631419" y="0"/>
                  </a:lnTo>
                  <a:lnTo>
                    <a:pt x="0" y="0"/>
                  </a:lnTo>
                  <a:close/>
                  <a:moveTo>
                    <a:pt x="38570458" y="19261789"/>
                  </a:moveTo>
                  <a:lnTo>
                    <a:pt x="59690" y="19261789"/>
                  </a:lnTo>
                  <a:lnTo>
                    <a:pt x="59690" y="59690"/>
                  </a:lnTo>
                  <a:lnTo>
                    <a:pt x="38570458" y="59690"/>
                  </a:lnTo>
                  <a:lnTo>
                    <a:pt x="38570458" y="19261789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92619" y="103909"/>
            <a:ext cx="1773971" cy="840761"/>
            <a:chOff x="0" y="0"/>
            <a:chExt cx="2365295" cy="1121014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365295" cy="1121014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54740" y="100706"/>
              <a:ext cx="1655816" cy="848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69"/>
                </a:lnSpc>
              </a:pPr>
              <a:r>
                <a:rPr lang="en-US" sz="3835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2550400" y="6273960"/>
            <a:ext cx="3418830" cy="1536383"/>
            <a:chOff x="0" y="0"/>
            <a:chExt cx="1504208" cy="6759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4208" cy="675974"/>
            </a:xfrm>
            <a:custGeom>
              <a:avLst/>
              <a:gdLst/>
              <a:ahLst/>
              <a:cxnLst/>
              <a:rect l="l" t="t" r="r" b="b"/>
              <a:pathLst>
                <a:path w="1504208" h="675974">
                  <a:moveTo>
                    <a:pt x="208333" y="0"/>
                  </a:moveTo>
                  <a:lnTo>
                    <a:pt x="1295875" y="0"/>
                  </a:lnTo>
                  <a:cubicBezTo>
                    <a:pt x="1351128" y="0"/>
                    <a:pt x="1404119" y="21949"/>
                    <a:pt x="1443189" y="61019"/>
                  </a:cubicBezTo>
                  <a:cubicBezTo>
                    <a:pt x="1482259" y="100090"/>
                    <a:pt x="1504208" y="153080"/>
                    <a:pt x="1504208" y="208333"/>
                  </a:cubicBezTo>
                  <a:lnTo>
                    <a:pt x="1504208" y="467640"/>
                  </a:lnTo>
                  <a:cubicBezTo>
                    <a:pt x="1504208" y="582700"/>
                    <a:pt x="1410934" y="675974"/>
                    <a:pt x="1295875" y="675974"/>
                  </a:cubicBezTo>
                  <a:lnTo>
                    <a:pt x="208333" y="675974"/>
                  </a:lnTo>
                  <a:cubicBezTo>
                    <a:pt x="153080" y="675974"/>
                    <a:pt x="100090" y="654025"/>
                    <a:pt x="61019" y="614954"/>
                  </a:cubicBezTo>
                  <a:cubicBezTo>
                    <a:pt x="21949" y="575884"/>
                    <a:pt x="0" y="522894"/>
                    <a:pt x="0" y="467640"/>
                  </a:cubicBezTo>
                  <a:lnTo>
                    <a:pt x="0" y="208333"/>
                  </a:lnTo>
                  <a:cubicBezTo>
                    <a:pt x="0" y="93274"/>
                    <a:pt x="93274" y="0"/>
                    <a:pt x="208333" y="0"/>
                  </a:cubicBezTo>
                  <a:close/>
                </a:path>
              </a:pathLst>
            </a:custGeom>
            <a:solidFill>
              <a:srgbClr val="8F293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04208" cy="714074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0608044" y="6323164"/>
            <a:ext cx="3406675" cy="1450131"/>
            <a:chOff x="0" y="0"/>
            <a:chExt cx="1498860" cy="6380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8860" cy="638025"/>
            </a:xfrm>
            <a:custGeom>
              <a:avLst/>
              <a:gdLst/>
              <a:ahLst/>
              <a:cxnLst/>
              <a:rect l="l" t="t" r="r" b="b"/>
              <a:pathLst>
                <a:path w="1498860" h="638025">
                  <a:moveTo>
                    <a:pt x="209077" y="0"/>
                  </a:moveTo>
                  <a:lnTo>
                    <a:pt x="1289783" y="0"/>
                  </a:lnTo>
                  <a:cubicBezTo>
                    <a:pt x="1345234" y="0"/>
                    <a:pt x="1398413" y="22028"/>
                    <a:pt x="1437623" y="61237"/>
                  </a:cubicBezTo>
                  <a:cubicBezTo>
                    <a:pt x="1476832" y="100447"/>
                    <a:pt x="1498860" y="153626"/>
                    <a:pt x="1498860" y="209077"/>
                  </a:cubicBezTo>
                  <a:lnTo>
                    <a:pt x="1498860" y="428948"/>
                  </a:lnTo>
                  <a:cubicBezTo>
                    <a:pt x="1498860" y="544418"/>
                    <a:pt x="1405253" y="638025"/>
                    <a:pt x="1289783" y="638025"/>
                  </a:cubicBezTo>
                  <a:lnTo>
                    <a:pt x="209077" y="638025"/>
                  </a:lnTo>
                  <a:cubicBezTo>
                    <a:pt x="93607" y="638025"/>
                    <a:pt x="0" y="544418"/>
                    <a:pt x="0" y="428948"/>
                  </a:cubicBezTo>
                  <a:lnTo>
                    <a:pt x="0" y="209077"/>
                  </a:lnTo>
                  <a:cubicBezTo>
                    <a:pt x="0" y="93607"/>
                    <a:pt x="93607" y="0"/>
                    <a:pt x="209077" y="0"/>
                  </a:cubicBezTo>
                  <a:close/>
                </a:path>
              </a:pathLst>
            </a:custGeom>
            <a:solidFill>
              <a:srgbClr val="C88A9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98860" cy="676125"/>
            </a:xfrm>
            <a:prstGeom prst="rect">
              <a:avLst/>
            </a:prstGeom>
          </p:spPr>
          <p:txBody>
            <a:bodyPr lIns="46691" tIns="46691" rIns="46691" bIns="46691" rtlCol="0" anchor="ctr"/>
            <a:lstStyle/>
            <a:p>
              <a:pPr algn="ctr">
                <a:lnSpc>
                  <a:spcPts val="1801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577689" y="6170384"/>
            <a:ext cx="4361321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1586316" y="7031566"/>
            <a:ext cx="4295559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11478940" y="7894605"/>
            <a:ext cx="4242091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 flipV="1">
            <a:off x="8115649" y="6170384"/>
            <a:ext cx="2611919" cy="6078"/>
          </a:xfrm>
          <a:prstGeom prst="line">
            <a:avLst/>
          </a:prstGeom>
          <a:ln w="9525" cap="flat">
            <a:solidFill>
              <a:srgbClr val="B4B1B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8115649" y="7025488"/>
            <a:ext cx="2611919" cy="6078"/>
          </a:xfrm>
          <a:prstGeom prst="line">
            <a:avLst/>
          </a:prstGeom>
          <a:ln w="9525" cap="flat">
            <a:solidFill>
              <a:srgbClr val="B4B1B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8115649" y="7888528"/>
            <a:ext cx="2611919" cy="6078"/>
          </a:xfrm>
          <a:prstGeom prst="line">
            <a:avLst/>
          </a:prstGeom>
          <a:ln w="9525" cap="flat">
            <a:solidFill>
              <a:srgbClr val="B4B1B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8148517" y="8636494"/>
            <a:ext cx="2579051" cy="0"/>
          </a:xfrm>
          <a:prstGeom prst="line">
            <a:avLst/>
          </a:prstGeom>
          <a:ln w="9525" cap="flat">
            <a:solidFill>
              <a:srgbClr val="B4B1B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-2765436" y="1192435"/>
            <a:ext cx="9779529" cy="6742626"/>
          </a:xfrm>
          <a:custGeom>
            <a:avLst/>
            <a:gdLst/>
            <a:ahLst/>
            <a:cxnLst/>
            <a:rect l="l" t="t" r="r" b="b"/>
            <a:pathLst>
              <a:path w="9779529" h="6742626">
                <a:moveTo>
                  <a:pt x="0" y="0"/>
                </a:moveTo>
                <a:lnTo>
                  <a:pt x="9779529" y="0"/>
                </a:lnTo>
                <a:lnTo>
                  <a:pt x="9779529" y="6742626"/>
                </a:lnTo>
                <a:lnTo>
                  <a:pt x="0" y="674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3543" b="-158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317073" y="6722308"/>
            <a:ext cx="515666" cy="48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8"/>
              </a:lnSpc>
            </a:pPr>
            <a:r>
              <a:rPr lang="en-US" sz="277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8%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27428" y="7414917"/>
            <a:ext cx="1469791" cy="65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sz="1884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Desire &amp;</a:t>
            </a:r>
          </a:p>
          <a:p>
            <a:pPr algn="ctr">
              <a:lnSpc>
                <a:spcPts val="2638"/>
              </a:lnSpc>
            </a:pPr>
            <a:r>
              <a:rPr lang="en-US" sz="1884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Plan to Plant</a:t>
            </a:r>
          </a:p>
        </p:txBody>
      </p:sp>
      <p:sp>
        <p:nvSpPr>
          <p:cNvPr id="23" name="AutoShape 23"/>
          <p:cNvSpPr/>
          <p:nvPr/>
        </p:nvSpPr>
        <p:spPr>
          <a:xfrm>
            <a:off x="4639448" y="7194912"/>
            <a:ext cx="287980" cy="570088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2906372" y="870393"/>
            <a:ext cx="3860936" cy="3609975"/>
          </a:xfrm>
          <a:custGeom>
            <a:avLst/>
            <a:gdLst/>
            <a:ahLst/>
            <a:cxnLst/>
            <a:rect l="l" t="t" r="r" b="b"/>
            <a:pathLst>
              <a:path w="3860936" h="3609975">
                <a:moveTo>
                  <a:pt x="0" y="0"/>
                </a:moveTo>
                <a:lnTo>
                  <a:pt x="3860936" y="0"/>
                </a:lnTo>
                <a:lnTo>
                  <a:pt x="3860936" y="3609975"/>
                </a:lnTo>
                <a:lnTo>
                  <a:pt x="0" y="36099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2730639" y="605348"/>
            <a:ext cx="7485814" cy="45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8"/>
              </a:lnSpc>
            </a:pPr>
            <a:r>
              <a:rPr lang="en-US" sz="2698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Church Planting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48517" y="5794561"/>
            <a:ext cx="1436626" cy="29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</a:pPr>
            <a:r>
              <a:rPr lang="en-US" sz="1659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Baptism Rate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15649" y="6438900"/>
            <a:ext cx="208847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</a:pPr>
            <a:r>
              <a:rPr lang="en-US" sz="1659" dirty="0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Evangelism Training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887200" y="4991100"/>
            <a:ext cx="803224" cy="29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</a:pPr>
            <a:r>
              <a:rPr lang="en-US" sz="1659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Plants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591332" y="5000947"/>
            <a:ext cx="1343868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</a:pPr>
            <a:r>
              <a:rPr lang="en-US" sz="1659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Non-Plants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53400" y="7277100"/>
            <a:ext cx="1783257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</a:pPr>
            <a:r>
              <a:rPr lang="en-US" sz="1659" dirty="0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Discipleship Plan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44983" y="8125147"/>
            <a:ext cx="2675417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2"/>
              </a:lnSpc>
            </a:pPr>
            <a:r>
              <a:rPr lang="en-US" sz="1659" dirty="0">
                <a:solidFill>
                  <a:srgbClr val="000000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Small Group Participation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956118" y="5623972"/>
            <a:ext cx="768232" cy="409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7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4.4%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05934" y="5604118"/>
            <a:ext cx="680171" cy="409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7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4.1%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053975" y="6395440"/>
            <a:ext cx="613240" cy="409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7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15%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46049" y="6418536"/>
            <a:ext cx="532988" cy="409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7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8%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32988" y="7256623"/>
            <a:ext cx="634227" cy="409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7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72%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958158" y="7256623"/>
            <a:ext cx="646340" cy="409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7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46%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008539" y="8058884"/>
            <a:ext cx="658676" cy="409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7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47%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013058" y="8058884"/>
            <a:ext cx="591440" cy="40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7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35%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07503" y="4524891"/>
            <a:ext cx="719321" cy="48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8"/>
              </a:lnSpc>
            </a:pPr>
            <a:r>
              <a:rPr lang="en-US" sz="277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58%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464144" y="3750267"/>
            <a:ext cx="737189" cy="48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8"/>
              </a:lnSpc>
            </a:pPr>
            <a:r>
              <a:rPr lang="en-US" sz="277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34%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27848" y="4215405"/>
            <a:ext cx="1734476" cy="32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sz="1884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Desire to Plant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75075" y="4957389"/>
            <a:ext cx="2020580" cy="65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sz="1884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No Desire or Plan</a:t>
            </a:r>
          </a:p>
          <a:p>
            <a:pPr algn="ctr">
              <a:lnSpc>
                <a:spcPts val="2638"/>
              </a:lnSpc>
            </a:pPr>
            <a:r>
              <a:rPr lang="en-US" sz="1884">
                <a:solidFill>
                  <a:srgbClr val="FFFFFF"/>
                </a:solidFill>
                <a:latin typeface="Acherus Grotesque Light"/>
                <a:ea typeface="Acherus Grotesque Light"/>
                <a:cs typeface="Acherus Grotesque Light"/>
                <a:sym typeface="Acherus Grotesque Light"/>
              </a:rPr>
              <a:t> to Plant</a:t>
            </a:r>
          </a:p>
        </p:txBody>
      </p:sp>
      <p:sp>
        <p:nvSpPr>
          <p:cNvPr id="44" name="Freeform 44"/>
          <p:cNvSpPr/>
          <p:nvPr/>
        </p:nvSpPr>
        <p:spPr>
          <a:xfrm>
            <a:off x="15412640" y="9375198"/>
            <a:ext cx="2120604" cy="1028700"/>
          </a:xfrm>
          <a:custGeom>
            <a:avLst/>
            <a:gdLst/>
            <a:ahLst/>
            <a:cxnLst/>
            <a:rect l="l" t="t" r="r" b="b"/>
            <a:pathLst>
              <a:path w="2120604" h="1028700">
                <a:moveTo>
                  <a:pt x="0" y="0"/>
                </a:moveTo>
                <a:lnTo>
                  <a:pt x="2120604" y="0"/>
                </a:lnTo>
                <a:lnTo>
                  <a:pt x="212060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7749282" y="1002625"/>
            <a:ext cx="3377522" cy="2990642"/>
          </a:xfrm>
          <a:custGeom>
            <a:avLst/>
            <a:gdLst/>
            <a:ahLst/>
            <a:cxnLst/>
            <a:rect l="l" t="t" r="r" b="b"/>
            <a:pathLst>
              <a:path w="3377522" h="2990642">
                <a:moveTo>
                  <a:pt x="0" y="0"/>
                </a:moveTo>
                <a:lnTo>
                  <a:pt x="3377521" y="0"/>
                </a:lnTo>
                <a:lnTo>
                  <a:pt x="3377521" y="2990642"/>
                </a:lnTo>
                <a:lnTo>
                  <a:pt x="0" y="29906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6" name="Group 46"/>
          <p:cNvGrpSpPr/>
          <p:nvPr/>
        </p:nvGrpSpPr>
        <p:grpSpPr>
          <a:xfrm>
            <a:off x="7575507" y="927185"/>
            <a:ext cx="3669214" cy="1040415"/>
            <a:chOff x="0" y="0"/>
            <a:chExt cx="999056" cy="28328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999056" cy="283285"/>
            </a:xfrm>
            <a:custGeom>
              <a:avLst/>
              <a:gdLst/>
              <a:ahLst/>
              <a:cxnLst/>
              <a:rect l="l" t="t" r="r" b="b"/>
              <a:pathLst>
                <a:path w="999056" h="283285">
                  <a:moveTo>
                    <a:pt x="0" y="0"/>
                  </a:moveTo>
                  <a:lnTo>
                    <a:pt x="999056" y="0"/>
                  </a:lnTo>
                  <a:lnTo>
                    <a:pt x="999056" y="283285"/>
                  </a:lnTo>
                  <a:lnTo>
                    <a:pt x="0" y="283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999056" cy="340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6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8344738" y="2308470"/>
            <a:ext cx="2816267" cy="35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2"/>
              </a:lnSpc>
            </a:pPr>
            <a:r>
              <a:rPr lang="en-US" sz="1958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Active Plants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278082" y="3318466"/>
            <a:ext cx="2816267" cy="35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2"/>
              </a:lnSpc>
            </a:pPr>
            <a:r>
              <a:rPr lang="en-US" sz="1958">
                <a:solidFill>
                  <a:srgbClr val="FFFFFF"/>
                </a:solidFill>
                <a:latin typeface="Acherus Grotesque"/>
                <a:ea typeface="Acherus Grotesque"/>
                <a:cs typeface="Acherus Grotesque"/>
                <a:sym typeface="Acherus Grotesque"/>
              </a:rPr>
              <a:t>New Plants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53890" y="1276529"/>
            <a:ext cx="381696" cy="41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60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54975" y="2286507"/>
            <a:ext cx="390114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9"/>
              </a:lnSpc>
            </a:pPr>
            <a:r>
              <a:rPr lang="en-US" sz="2349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33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43111" y="3318237"/>
            <a:ext cx="172968" cy="41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5</a:t>
            </a:r>
          </a:p>
        </p:txBody>
      </p:sp>
      <p:sp>
        <p:nvSpPr>
          <p:cNvPr id="54" name="Freeform 54"/>
          <p:cNvSpPr/>
          <p:nvPr/>
        </p:nvSpPr>
        <p:spPr>
          <a:xfrm>
            <a:off x="7539385" y="1197146"/>
            <a:ext cx="3797315" cy="3797315"/>
          </a:xfrm>
          <a:custGeom>
            <a:avLst/>
            <a:gdLst/>
            <a:ahLst/>
            <a:cxnLst/>
            <a:rect l="l" t="t" r="r" b="b"/>
            <a:pathLst>
              <a:path w="3797315" h="3797315">
                <a:moveTo>
                  <a:pt x="0" y="0"/>
                </a:moveTo>
                <a:lnTo>
                  <a:pt x="3797315" y="0"/>
                </a:lnTo>
                <a:lnTo>
                  <a:pt x="3797315" y="3797315"/>
                </a:lnTo>
                <a:lnTo>
                  <a:pt x="0" y="37973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4716" y="488925"/>
            <a:ext cx="17549571" cy="9545229"/>
            <a:chOff x="0" y="0"/>
            <a:chExt cx="33906459" cy="18441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906461" cy="18441758"/>
            </a:xfrm>
            <a:custGeom>
              <a:avLst/>
              <a:gdLst/>
              <a:ahLst/>
              <a:cxnLst/>
              <a:rect l="l" t="t" r="r" b="b"/>
              <a:pathLst>
                <a:path w="33906461" h="18441758">
                  <a:moveTo>
                    <a:pt x="0" y="0"/>
                  </a:moveTo>
                  <a:lnTo>
                    <a:pt x="0" y="18441758"/>
                  </a:lnTo>
                  <a:lnTo>
                    <a:pt x="33906461" y="18441758"/>
                  </a:lnTo>
                  <a:lnTo>
                    <a:pt x="33906461" y="0"/>
                  </a:lnTo>
                  <a:lnTo>
                    <a:pt x="0" y="0"/>
                  </a:lnTo>
                  <a:close/>
                  <a:moveTo>
                    <a:pt x="33845500" y="18380797"/>
                  </a:moveTo>
                  <a:lnTo>
                    <a:pt x="59690" y="18380797"/>
                  </a:lnTo>
                  <a:lnTo>
                    <a:pt x="59690" y="59690"/>
                  </a:lnTo>
                  <a:lnTo>
                    <a:pt x="33845500" y="59690"/>
                  </a:lnTo>
                  <a:lnTo>
                    <a:pt x="33845500" y="18380797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4825" y="118204"/>
            <a:ext cx="2031137" cy="962642"/>
            <a:chOff x="0" y="0"/>
            <a:chExt cx="2708183" cy="128352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708183" cy="1283523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6165" y="126351"/>
              <a:ext cx="1895853" cy="960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48"/>
                </a:lnSpc>
              </a:pPr>
              <a:r>
                <a:rPr lang="en-US" sz="439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5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33993" y="540616"/>
            <a:ext cx="857100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Churches by Size</a:t>
            </a:r>
          </a:p>
        </p:txBody>
      </p:sp>
      <p:sp>
        <p:nvSpPr>
          <p:cNvPr id="8" name="TextBox 8"/>
          <p:cNvSpPr txBox="1"/>
          <p:nvPr/>
        </p:nvSpPr>
        <p:spPr>
          <a:xfrm rot="-1492724">
            <a:off x="5501798" y="2388094"/>
            <a:ext cx="8068963" cy="3544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3"/>
              </a:lnSpc>
            </a:pPr>
            <a:r>
              <a:rPr lang="en-US" sz="20466" b="1">
                <a:solidFill>
                  <a:srgbClr val="000000">
                    <a:alpha val="98824"/>
                  </a:srgbClr>
                </a:solidFill>
                <a:latin typeface="Now Bold"/>
                <a:ea typeface="Now Bold"/>
                <a:cs typeface="Now Bold"/>
                <a:sym typeface="Now Bold"/>
              </a:rPr>
              <a:t>2024</a:t>
            </a:r>
          </a:p>
        </p:txBody>
      </p:sp>
      <p:sp>
        <p:nvSpPr>
          <p:cNvPr id="9" name="Freeform 9"/>
          <p:cNvSpPr/>
          <p:nvPr/>
        </p:nvSpPr>
        <p:spPr>
          <a:xfrm>
            <a:off x="2665962" y="1209547"/>
            <a:ext cx="13330035" cy="8517398"/>
          </a:xfrm>
          <a:custGeom>
            <a:avLst/>
            <a:gdLst/>
            <a:ahLst/>
            <a:cxnLst/>
            <a:rect l="l" t="t" r="r" b="b"/>
            <a:pathLst>
              <a:path w="13330035" h="8517398">
                <a:moveTo>
                  <a:pt x="0" y="0"/>
                </a:moveTo>
                <a:lnTo>
                  <a:pt x="13330035" y="0"/>
                </a:lnTo>
                <a:lnTo>
                  <a:pt x="13330035" y="8517398"/>
                </a:lnTo>
                <a:lnTo>
                  <a:pt x="0" y="8517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5000"/>
            </a:blip>
            <a:stretch>
              <a:fillRect t="-22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169224" y="1388785"/>
            <a:ext cx="1043179" cy="1043179"/>
          </a:xfrm>
          <a:custGeom>
            <a:avLst/>
            <a:gdLst/>
            <a:ahLst/>
            <a:cxnLst/>
            <a:rect l="l" t="t" r="r" b="b"/>
            <a:pathLst>
              <a:path w="1043179" h="1043179">
                <a:moveTo>
                  <a:pt x="0" y="0"/>
                </a:moveTo>
                <a:lnTo>
                  <a:pt x="1043179" y="0"/>
                </a:lnTo>
                <a:lnTo>
                  <a:pt x="1043179" y="1043179"/>
                </a:lnTo>
                <a:lnTo>
                  <a:pt x="0" y="1043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724400" y="4703784"/>
            <a:ext cx="679821" cy="425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sz="253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165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81800" y="5549002"/>
            <a:ext cx="441325" cy="425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sz="253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79964" y="6258984"/>
            <a:ext cx="408459" cy="42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sz="253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68000" y="7039610"/>
            <a:ext cx="585785" cy="425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sz="253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24020" y="6807048"/>
            <a:ext cx="197469" cy="42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sz="253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13405" y="3234962"/>
            <a:ext cx="952442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232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9,593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12484" y="3738237"/>
            <a:ext cx="1083715" cy="39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232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10,248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11677" y="1033222"/>
            <a:ext cx="1000726" cy="39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232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14,580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80388" y="4770178"/>
            <a:ext cx="824608" cy="39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232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6,977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21488" y="3234962"/>
            <a:ext cx="920487" cy="39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2324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9,102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42617" y="1648447"/>
            <a:ext cx="720118" cy="40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232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~27%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1727" y="442918"/>
            <a:ext cx="17522310" cy="8932279"/>
            <a:chOff x="0" y="0"/>
            <a:chExt cx="55061241" cy="28068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61241" cy="28068355"/>
            </a:xfrm>
            <a:custGeom>
              <a:avLst/>
              <a:gdLst/>
              <a:ahLst/>
              <a:cxnLst/>
              <a:rect l="l" t="t" r="r" b="b"/>
              <a:pathLst>
                <a:path w="55061241" h="28068355">
                  <a:moveTo>
                    <a:pt x="0" y="0"/>
                  </a:moveTo>
                  <a:lnTo>
                    <a:pt x="0" y="28068355"/>
                  </a:lnTo>
                  <a:lnTo>
                    <a:pt x="55061241" y="28068355"/>
                  </a:lnTo>
                  <a:lnTo>
                    <a:pt x="55061241" y="0"/>
                  </a:lnTo>
                  <a:lnTo>
                    <a:pt x="0" y="0"/>
                  </a:lnTo>
                  <a:close/>
                  <a:moveTo>
                    <a:pt x="55000283" y="28007394"/>
                  </a:moveTo>
                  <a:lnTo>
                    <a:pt x="59690" y="28007394"/>
                  </a:lnTo>
                  <a:lnTo>
                    <a:pt x="59690" y="59690"/>
                  </a:lnTo>
                  <a:lnTo>
                    <a:pt x="55000283" y="59690"/>
                  </a:lnTo>
                  <a:lnTo>
                    <a:pt x="55000283" y="28007394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527771" y="1249507"/>
            <a:ext cx="3232459" cy="2184329"/>
            <a:chOff x="0" y="0"/>
            <a:chExt cx="742963" cy="5020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2963" cy="502056"/>
            </a:xfrm>
            <a:custGeom>
              <a:avLst/>
              <a:gdLst/>
              <a:ahLst/>
              <a:cxnLst/>
              <a:rect l="l" t="t" r="r" b="b"/>
              <a:pathLst>
                <a:path w="742963" h="502056">
                  <a:moveTo>
                    <a:pt x="91012" y="0"/>
                  </a:moveTo>
                  <a:lnTo>
                    <a:pt x="651951" y="0"/>
                  </a:lnTo>
                  <a:cubicBezTo>
                    <a:pt x="702216" y="0"/>
                    <a:pt x="742963" y="40748"/>
                    <a:pt x="742963" y="91012"/>
                  </a:cubicBezTo>
                  <a:lnTo>
                    <a:pt x="742963" y="411044"/>
                  </a:lnTo>
                  <a:cubicBezTo>
                    <a:pt x="742963" y="435182"/>
                    <a:pt x="733375" y="458331"/>
                    <a:pt x="716307" y="475399"/>
                  </a:cubicBezTo>
                  <a:cubicBezTo>
                    <a:pt x="699239" y="492468"/>
                    <a:pt x="676089" y="502056"/>
                    <a:pt x="651951" y="502056"/>
                  </a:cubicBezTo>
                  <a:lnTo>
                    <a:pt x="91012" y="502056"/>
                  </a:lnTo>
                  <a:cubicBezTo>
                    <a:pt x="40748" y="502056"/>
                    <a:pt x="0" y="461309"/>
                    <a:pt x="0" y="411044"/>
                  </a:cubicBezTo>
                  <a:lnTo>
                    <a:pt x="0" y="91012"/>
                  </a:lnTo>
                  <a:cubicBezTo>
                    <a:pt x="0" y="40748"/>
                    <a:pt x="40748" y="0"/>
                    <a:pt x="91012" y="0"/>
                  </a:cubicBezTo>
                  <a:close/>
                </a:path>
              </a:pathLst>
            </a:custGeom>
            <a:solidFill>
              <a:srgbClr val="A74B57"/>
            </a:solidFill>
            <a:ln w="38100" cap="rnd">
              <a:solidFill>
                <a:srgbClr val="8F293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742963" cy="530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613882" y="1979135"/>
            <a:ext cx="1487922" cy="1288913"/>
          </a:xfrm>
          <a:custGeom>
            <a:avLst/>
            <a:gdLst/>
            <a:ahLst/>
            <a:cxnLst/>
            <a:rect l="l" t="t" r="r" b="b"/>
            <a:pathLst>
              <a:path w="1487922" h="1288913">
                <a:moveTo>
                  <a:pt x="0" y="0"/>
                </a:moveTo>
                <a:lnTo>
                  <a:pt x="1487922" y="0"/>
                </a:lnTo>
                <a:lnTo>
                  <a:pt x="1487922" y="1288912"/>
                </a:lnTo>
                <a:lnTo>
                  <a:pt x="0" y="1288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912754" y="1249507"/>
            <a:ext cx="1781362" cy="2018540"/>
          </a:xfrm>
          <a:custGeom>
            <a:avLst/>
            <a:gdLst/>
            <a:ahLst/>
            <a:cxnLst/>
            <a:rect l="l" t="t" r="r" b="b"/>
            <a:pathLst>
              <a:path w="1781362" h="2018540">
                <a:moveTo>
                  <a:pt x="0" y="0"/>
                </a:moveTo>
                <a:lnTo>
                  <a:pt x="1781362" y="0"/>
                </a:lnTo>
                <a:lnTo>
                  <a:pt x="1781362" y="2018540"/>
                </a:lnTo>
                <a:lnTo>
                  <a:pt x="0" y="201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065716" y="1979135"/>
            <a:ext cx="1487922" cy="1288913"/>
          </a:xfrm>
          <a:custGeom>
            <a:avLst/>
            <a:gdLst/>
            <a:ahLst/>
            <a:cxnLst/>
            <a:rect l="l" t="t" r="r" b="b"/>
            <a:pathLst>
              <a:path w="1487922" h="1288913">
                <a:moveTo>
                  <a:pt x="0" y="0"/>
                </a:moveTo>
                <a:lnTo>
                  <a:pt x="1487922" y="0"/>
                </a:lnTo>
                <a:lnTo>
                  <a:pt x="1487922" y="1288912"/>
                </a:lnTo>
                <a:lnTo>
                  <a:pt x="0" y="1288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06991" y="82097"/>
            <a:ext cx="2060027" cy="976335"/>
            <a:chOff x="0" y="0"/>
            <a:chExt cx="2746703" cy="1301780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746703" cy="1301780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11942" y="119707"/>
              <a:ext cx="1922819" cy="982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35"/>
                </a:lnSpc>
              </a:pPr>
              <a:r>
                <a:rPr lang="en-US" sz="4453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6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12640" y="9375198"/>
            <a:ext cx="2120604" cy="1028700"/>
          </a:xfrm>
          <a:custGeom>
            <a:avLst/>
            <a:gdLst/>
            <a:ahLst/>
            <a:cxnLst/>
            <a:rect l="l" t="t" r="r" b="b"/>
            <a:pathLst>
              <a:path w="2120604" h="1028700">
                <a:moveTo>
                  <a:pt x="0" y="0"/>
                </a:moveTo>
                <a:lnTo>
                  <a:pt x="2120604" y="0"/>
                </a:lnTo>
                <a:lnTo>
                  <a:pt x="212060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alphaModFix amt="87000"/>
          </a:blip>
          <a:stretch>
            <a:fillRect/>
          </a:stretch>
        </p:blipFill>
        <p:spPr>
          <a:xfrm>
            <a:off x="-351831" y="973870"/>
            <a:ext cx="8447131" cy="7358431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7252789" y="4157219"/>
            <a:ext cx="10436212" cy="4709341"/>
          </a:xfrm>
          <a:custGeom>
            <a:avLst/>
            <a:gdLst/>
            <a:ahLst/>
            <a:cxnLst/>
            <a:rect l="l" t="t" r="r" b="b"/>
            <a:pathLst>
              <a:path w="10436212" h="4709341">
                <a:moveTo>
                  <a:pt x="0" y="0"/>
                </a:moveTo>
                <a:lnTo>
                  <a:pt x="10436211" y="0"/>
                </a:lnTo>
                <a:lnTo>
                  <a:pt x="10436211" y="4709340"/>
                </a:lnTo>
                <a:lnTo>
                  <a:pt x="0" y="4709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948963" y="585152"/>
            <a:ext cx="4443687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Churches by City Size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35088" y="1461895"/>
            <a:ext cx="2797267" cy="2143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8"/>
              </a:lnSpc>
            </a:pPr>
            <a:r>
              <a:rPr lang="en-US" sz="1720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Small Town (0-10K)</a:t>
            </a:r>
          </a:p>
          <a:p>
            <a:pPr algn="l">
              <a:lnSpc>
                <a:spcPts val="2408"/>
              </a:lnSpc>
            </a:pPr>
            <a:r>
              <a:rPr lang="en-US" sz="1720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Large Town (10-25K)</a:t>
            </a:r>
          </a:p>
          <a:p>
            <a:pPr algn="l">
              <a:lnSpc>
                <a:spcPts val="2408"/>
              </a:lnSpc>
            </a:pPr>
            <a:r>
              <a:rPr lang="en-US" sz="1720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Small City (25-100K)</a:t>
            </a:r>
          </a:p>
          <a:p>
            <a:pPr algn="l">
              <a:lnSpc>
                <a:spcPts val="2408"/>
              </a:lnSpc>
            </a:pPr>
            <a:r>
              <a:rPr lang="en-US" sz="1720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Medium City (100-500K)</a:t>
            </a:r>
          </a:p>
          <a:p>
            <a:pPr algn="l">
              <a:lnSpc>
                <a:spcPts val="2408"/>
              </a:lnSpc>
            </a:pPr>
            <a:r>
              <a:rPr lang="en-US" sz="1720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Large City (500k-1M)</a:t>
            </a:r>
          </a:p>
          <a:p>
            <a:pPr algn="l">
              <a:lnSpc>
                <a:spcPts val="2408"/>
              </a:lnSpc>
            </a:pPr>
            <a:r>
              <a:rPr lang="en-US" sz="1720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Metropolis (1M+)</a:t>
            </a:r>
          </a:p>
          <a:p>
            <a:pPr algn="l">
              <a:lnSpc>
                <a:spcPts val="2408"/>
              </a:lnSpc>
            </a:pPr>
            <a:endParaRPr lang="en-US" sz="1720" b="1" dirty="0">
              <a:solidFill>
                <a:srgbClr val="FFFFFF"/>
              </a:solidFill>
              <a:latin typeface="Now Bold"/>
              <a:ea typeface="Now Bold"/>
              <a:cs typeface="Now Bold"/>
              <a:sym typeface="Now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09985" y="4004819"/>
            <a:ext cx="194301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66"/>
              </a:lnSpc>
            </a:pPr>
            <a:r>
              <a:rPr lang="en-US" sz="5975" b="1" dirty="0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2024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69774" y="4769713"/>
            <a:ext cx="1791317" cy="44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2460" b="1">
                <a:solidFill>
                  <a:srgbClr val="FFFFFF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% of People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739" y="527535"/>
            <a:ext cx="17736725" cy="9055481"/>
            <a:chOff x="0" y="0"/>
            <a:chExt cx="34019025" cy="173684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19024" cy="17368407"/>
            </a:xfrm>
            <a:custGeom>
              <a:avLst/>
              <a:gdLst/>
              <a:ahLst/>
              <a:cxnLst/>
              <a:rect l="l" t="t" r="r" b="b"/>
              <a:pathLst>
                <a:path w="34019024" h="17368407">
                  <a:moveTo>
                    <a:pt x="0" y="0"/>
                  </a:moveTo>
                  <a:lnTo>
                    <a:pt x="0" y="17368407"/>
                  </a:lnTo>
                  <a:lnTo>
                    <a:pt x="34019024" y="17368407"/>
                  </a:lnTo>
                  <a:lnTo>
                    <a:pt x="34019024" y="0"/>
                  </a:lnTo>
                  <a:lnTo>
                    <a:pt x="0" y="0"/>
                  </a:lnTo>
                  <a:close/>
                  <a:moveTo>
                    <a:pt x="33958064" y="17307446"/>
                  </a:moveTo>
                  <a:lnTo>
                    <a:pt x="59690" y="17307446"/>
                  </a:lnTo>
                  <a:lnTo>
                    <a:pt x="59690" y="59690"/>
                  </a:lnTo>
                  <a:lnTo>
                    <a:pt x="33958064" y="59690"/>
                  </a:lnTo>
                  <a:lnTo>
                    <a:pt x="33958064" y="17307446"/>
                  </a:lnTo>
                  <a:close/>
                </a:path>
              </a:pathLst>
            </a:custGeom>
            <a:solidFill>
              <a:srgbClr val="6F162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10800000">
            <a:off x="14367581" y="6344842"/>
            <a:ext cx="1698641" cy="1673161"/>
          </a:xfrm>
          <a:custGeom>
            <a:avLst/>
            <a:gdLst/>
            <a:ahLst/>
            <a:cxnLst/>
            <a:rect l="l" t="t" r="r" b="b"/>
            <a:pathLst>
              <a:path w="1698641" h="1673161">
                <a:moveTo>
                  <a:pt x="0" y="0"/>
                </a:moveTo>
                <a:lnTo>
                  <a:pt x="1698640" y="0"/>
                </a:lnTo>
                <a:lnTo>
                  <a:pt x="1698640" y="1673161"/>
                </a:lnTo>
                <a:lnTo>
                  <a:pt x="0" y="1673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26067" y="142875"/>
            <a:ext cx="1934874" cy="917019"/>
            <a:chOff x="0" y="0"/>
            <a:chExt cx="2579832" cy="1222692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579832" cy="1222692"/>
            </a:xfrm>
            <a:prstGeom prst="rect">
              <a:avLst/>
            </a:prstGeom>
            <a:solidFill>
              <a:srgbClr val="6B8A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3042" y="107227"/>
              <a:ext cx="1893747" cy="927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56"/>
                </a:lnSpc>
              </a:pPr>
              <a:r>
                <a:rPr lang="en-US" sz="4183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DATA 7</a:t>
              </a:r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9735625" y="1236533"/>
            <a:ext cx="4084" cy="8022747"/>
          </a:xfrm>
          <a:prstGeom prst="line">
            <a:avLst/>
          </a:prstGeom>
          <a:ln w="57150" cap="flat">
            <a:solidFill>
              <a:srgbClr val="B4B1B1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264660" y="1934850"/>
            <a:ext cx="3091822" cy="3131680"/>
          </a:xfrm>
          <a:custGeom>
            <a:avLst/>
            <a:gdLst/>
            <a:ahLst/>
            <a:cxnLst/>
            <a:rect l="l" t="t" r="r" b="b"/>
            <a:pathLst>
              <a:path w="3091822" h="3131680">
                <a:moveTo>
                  <a:pt x="0" y="0"/>
                </a:moveTo>
                <a:lnTo>
                  <a:pt x="3091822" y="0"/>
                </a:lnTo>
                <a:lnTo>
                  <a:pt x="3091822" y="3131680"/>
                </a:lnTo>
                <a:lnTo>
                  <a:pt x="0" y="3131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5175257" y="2408373"/>
            <a:ext cx="3225598" cy="1805105"/>
            <a:chOff x="0" y="0"/>
            <a:chExt cx="665483" cy="3724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5483" cy="372417"/>
            </a:xfrm>
            <a:custGeom>
              <a:avLst/>
              <a:gdLst/>
              <a:ahLst/>
              <a:cxnLst/>
              <a:rect l="l" t="t" r="r" b="b"/>
              <a:pathLst>
                <a:path w="665483" h="372417">
                  <a:moveTo>
                    <a:pt x="0" y="0"/>
                  </a:moveTo>
                  <a:lnTo>
                    <a:pt x="665483" y="0"/>
                  </a:lnTo>
                  <a:lnTo>
                    <a:pt x="665483" y="372417"/>
                  </a:lnTo>
                  <a:lnTo>
                    <a:pt x="0" y="37241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F162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665483" cy="429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54812" y="2458242"/>
            <a:ext cx="3234306" cy="1805105"/>
            <a:chOff x="0" y="0"/>
            <a:chExt cx="667280" cy="3724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7280" cy="372417"/>
            </a:xfrm>
            <a:custGeom>
              <a:avLst/>
              <a:gdLst/>
              <a:ahLst/>
              <a:cxnLst/>
              <a:rect l="l" t="t" r="r" b="b"/>
              <a:pathLst>
                <a:path w="667280" h="372417">
                  <a:moveTo>
                    <a:pt x="0" y="0"/>
                  </a:moveTo>
                  <a:lnTo>
                    <a:pt x="667280" y="0"/>
                  </a:lnTo>
                  <a:lnTo>
                    <a:pt x="667280" y="372417"/>
                  </a:lnTo>
                  <a:lnTo>
                    <a:pt x="0" y="37241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F162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667280" cy="429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252594" y="5613934"/>
            <a:ext cx="3091822" cy="3131680"/>
          </a:xfrm>
          <a:custGeom>
            <a:avLst/>
            <a:gdLst/>
            <a:ahLst/>
            <a:cxnLst/>
            <a:rect l="l" t="t" r="r" b="b"/>
            <a:pathLst>
              <a:path w="3091822" h="3131680">
                <a:moveTo>
                  <a:pt x="0" y="0"/>
                </a:moveTo>
                <a:lnTo>
                  <a:pt x="3091822" y="0"/>
                </a:lnTo>
                <a:lnTo>
                  <a:pt x="3091822" y="3131679"/>
                </a:lnTo>
                <a:lnTo>
                  <a:pt x="0" y="3131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5170815" y="6277221"/>
            <a:ext cx="3225598" cy="1805105"/>
            <a:chOff x="0" y="0"/>
            <a:chExt cx="665483" cy="37241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5483" cy="372417"/>
            </a:xfrm>
            <a:custGeom>
              <a:avLst/>
              <a:gdLst/>
              <a:ahLst/>
              <a:cxnLst/>
              <a:rect l="l" t="t" r="r" b="b"/>
              <a:pathLst>
                <a:path w="665483" h="372417">
                  <a:moveTo>
                    <a:pt x="0" y="0"/>
                  </a:moveTo>
                  <a:lnTo>
                    <a:pt x="665483" y="0"/>
                  </a:lnTo>
                  <a:lnTo>
                    <a:pt x="665483" y="372417"/>
                  </a:lnTo>
                  <a:lnTo>
                    <a:pt x="0" y="37241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9846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665483" cy="429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050370" y="6327090"/>
            <a:ext cx="3238748" cy="1805105"/>
            <a:chOff x="0" y="0"/>
            <a:chExt cx="668196" cy="3724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8196" cy="372417"/>
            </a:xfrm>
            <a:custGeom>
              <a:avLst/>
              <a:gdLst/>
              <a:ahLst/>
              <a:cxnLst/>
              <a:rect l="l" t="t" r="r" b="b"/>
              <a:pathLst>
                <a:path w="668196" h="372417">
                  <a:moveTo>
                    <a:pt x="0" y="0"/>
                  </a:moveTo>
                  <a:lnTo>
                    <a:pt x="668196" y="0"/>
                  </a:lnTo>
                  <a:lnTo>
                    <a:pt x="668196" y="372417"/>
                  </a:lnTo>
                  <a:lnTo>
                    <a:pt x="0" y="37241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9846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668196" cy="429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10800000">
            <a:off x="14391675" y="2562107"/>
            <a:ext cx="1698641" cy="1673161"/>
          </a:xfrm>
          <a:custGeom>
            <a:avLst/>
            <a:gdLst/>
            <a:ahLst/>
            <a:cxnLst/>
            <a:rect l="l" t="t" r="r" b="b"/>
            <a:pathLst>
              <a:path w="1698641" h="1673161">
                <a:moveTo>
                  <a:pt x="0" y="0"/>
                </a:moveTo>
                <a:lnTo>
                  <a:pt x="1698640" y="0"/>
                </a:lnTo>
                <a:lnTo>
                  <a:pt x="1698640" y="1673161"/>
                </a:lnTo>
                <a:lnTo>
                  <a:pt x="0" y="1673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593504" y="3561780"/>
            <a:ext cx="2903249" cy="2935271"/>
          </a:xfrm>
          <a:custGeom>
            <a:avLst/>
            <a:gdLst/>
            <a:ahLst/>
            <a:cxnLst/>
            <a:rect l="l" t="t" r="r" b="b"/>
            <a:pathLst>
              <a:path w="2903249" h="2935271">
                <a:moveTo>
                  <a:pt x="0" y="0"/>
                </a:moveTo>
                <a:lnTo>
                  <a:pt x="2903249" y="0"/>
                </a:lnTo>
                <a:lnTo>
                  <a:pt x="2903249" y="2935271"/>
                </a:lnTo>
                <a:lnTo>
                  <a:pt x="0" y="29352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2836755" y="602893"/>
            <a:ext cx="1732992" cy="49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2"/>
              </a:lnSpc>
            </a:pPr>
            <a:r>
              <a:rPr lang="en-US" sz="2887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Income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08627" y="2770522"/>
            <a:ext cx="2372563" cy="41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</a:pPr>
            <a:r>
              <a:rPr lang="en-US" sz="2412" b="1">
                <a:solidFill>
                  <a:srgbClr val="6F162A"/>
                </a:solidFill>
                <a:latin typeface="Now Bold"/>
                <a:ea typeface="Now Bold"/>
                <a:cs typeface="Now Bold"/>
                <a:sym typeface="Now Bold"/>
              </a:rPr>
              <a:t>Total Income: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77011" y="3217096"/>
            <a:ext cx="4261417" cy="99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2928">
                <a:solidFill>
                  <a:srgbClr val="6F162A"/>
                </a:solidFill>
                <a:latin typeface="Aerospace bold"/>
                <a:ea typeface="Aerospace bold"/>
                <a:cs typeface="Aerospace bold"/>
                <a:sym typeface="Aerospace bold"/>
              </a:rPr>
              <a:t> $ 105,906,500 </a:t>
            </a:r>
          </a:p>
          <a:p>
            <a:pPr algn="ctr">
              <a:lnSpc>
                <a:spcPts val="3616"/>
              </a:lnSpc>
            </a:pPr>
            <a:endParaRPr lang="en-US" sz="2928">
              <a:solidFill>
                <a:srgbClr val="6F162A"/>
              </a:solidFill>
              <a:latin typeface="Aerospace bold"/>
              <a:ea typeface="Aerospace bold"/>
              <a:cs typeface="Aerospace bold"/>
              <a:sym typeface="Aerospac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436367" y="3264122"/>
            <a:ext cx="4261417" cy="105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2928">
                <a:solidFill>
                  <a:srgbClr val="6F162A"/>
                </a:solidFill>
                <a:latin typeface="Aerospace bold"/>
                <a:ea typeface="Aerospace bold"/>
                <a:cs typeface="Aerospace bold"/>
                <a:sym typeface="Aerospace bold"/>
              </a:rPr>
              <a:t> $ 109,502,184</a:t>
            </a:r>
          </a:p>
          <a:p>
            <a:pPr algn="ctr">
              <a:lnSpc>
                <a:spcPts val="4099"/>
              </a:lnSpc>
            </a:pPr>
            <a:endParaRPr lang="en-US" sz="2928">
              <a:solidFill>
                <a:srgbClr val="6F162A"/>
              </a:solidFill>
              <a:latin typeface="Aerospace bold"/>
              <a:ea typeface="Aerospace bold"/>
              <a:cs typeface="Aerospace bold"/>
              <a:sym typeface="Aerospac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287845" y="6402774"/>
            <a:ext cx="2958779" cy="778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6"/>
              </a:lnSpc>
            </a:pPr>
            <a:r>
              <a:rPr lang="en-US" sz="2240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Avrg </a:t>
            </a:r>
          </a:p>
          <a:p>
            <a:pPr algn="ctr">
              <a:lnSpc>
                <a:spcPts val="3136"/>
              </a:lnSpc>
            </a:pPr>
            <a:r>
              <a:rPr lang="en-US" sz="2240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Income/Attender: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493811" y="2820384"/>
            <a:ext cx="2372563" cy="41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</a:pPr>
            <a:r>
              <a:rPr lang="en-US" sz="2412" b="1">
                <a:solidFill>
                  <a:srgbClr val="6F162A"/>
                </a:solidFill>
                <a:latin typeface="Now Bold"/>
                <a:ea typeface="Now Bold"/>
                <a:cs typeface="Now Bold"/>
                <a:sym typeface="Now Bold"/>
              </a:rPr>
              <a:t>Total Income: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47015" y="6449426"/>
            <a:ext cx="2958779" cy="778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6"/>
              </a:lnSpc>
            </a:pPr>
            <a:r>
              <a:rPr lang="en-US" sz="2240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Avrg </a:t>
            </a:r>
          </a:p>
          <a:p>
            <a:pPr algn="ctr">
              <a:lnSpc>
                <a:spcPts val="3136"/>
              </a:lnSpc>
            </a:pPr>
            <a:r>
              <a:rPr lang="en-US" sz="2240" b="1">
                <a:solidFill>
                  <a:srgbClr val="6B8A69"/>
                </a:solidFill>
                <a:latin typeface="Now Bold"/>
                <a:ea typeface="Now Bold"/>
                <a:cs typeface="Now Bold"/>
                <a:sym typeface="Now Bold"/>
              </a:rPr>
              <a:t>Income/Attender: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96753" y="7195843"/>
            <a:ext cx="4261417" cy="548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2928">
                <a:solidFill>
                  <a:srgbClr val="6B8A69"/>
                </a:solidFill>
                <a:latin typeface="Aerospace bold"/>
                <a:ea typeface="Aerospace bold"/>
                <a:cs typeface="Aerospace bold"/>
                <a:sym typeface="Aerospace bold"/>
              </a:rPr>
              <a:t> $ 2,234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319656" y="7195843"/>
            <a:ext cx="4261417" cy="105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2928">
                <a:solidFill>
                  <a:srgbClr val="6B8A69"/>
                </a:solidFill>
                <a:latin typeface="Aerospace bold"/>
                <a:ea typeface="Aerospace bold"/>
                <a:cs typeface="Aerospace bold"/>
                <a:sym typeface="Aerospace bold"/>
              </a:rPr>
              <a:t> $ 2,168</a:t>
            </a:r>
          </a:p>
          <a:p>
            <a:pPr algn="ctr">
              <a:lnSpc>
                <a:spcPts val="4099"/>
              </a:lnSpc>
            </a:pPr>
            <a:endParaRPr lang="en-US" sz="2928">
              <a:solidFill>
                <a:srgbClr val="6B8A69"/>
              </a:solidFill>
              <a:latin typeface="Aerospace bold"/>
              <a:ea typeface="Aerospace bold"/>
              <a:cs typeface="Aerospace bold"/>
              <a:sym typeface="Aerospace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862306" y="1103183"/>
            <a:ext cx="169089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6"/>
              </a:lnSpc>
              <a:spcBef>
                <a:spcPct val="0"/>
              </a:spcBef>
            </a:pPr>
            <a:r>
              <a:rPr lang="en-US" sz="5268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2023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099973" y="1242374"/>
            <a:ext cx="1807589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76"/>
              </a:lnSpc>
              <a:spcBef>
                <a:spcPct val="0"/>
              </a:spcBef>
            </a:pPr>
            <a:r>
              <a:rPr lang="en-US" sz="5268" b="1" dirty="0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2024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812240" y="3119118"/>
            <a:ext cx="945635" cy="49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9"/>
              </a:lnSpc>
              <a:spcBef>
                <a:spcPct val="0"/>
              </a:spcBef>
            </a:pPr>
            <a:r>
              <a:rPr lang="en-US" sz="2835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3.4%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675927" y="6950148"/>
            <a:ext cx="1081948" cy="492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7"/>
              </a:lnSpc>
              <a:spcBef>
                <a:spcPct val="0"/>
              </a:spcBef>
            </a:pPr>
            <a:r>
              <a:rPr lang="en-US" sz="2841" b="1">
                <a:solidFill>
                  <a:srgbClr val="FF3131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-2.9%</a:t>
            </a:r>
            <a:r>
              <a:rPr lang="en-US" sz="2841" b="1">
                <a:solidFill>
                  <a:srgbClr val="000000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 </a:t>
            </a:r>
          </a:p>
        </p:txBody>
      </p:sp>
      <p:sp>
        <p:nvSpPr>
          <p:cNvPr id="38" name="Freeform 38"/>
          <p:cNvSpPr/>
          <p:nvPr/>
        </p:nvSpPr>
        <p:spPr>
          <a:xfrm>
            <a:off x="14949341" y="9487766"/>
            <a:ext cx="2120604" cy="1028700"/>
          </a:xfrm>
          <a:custGeom>
            <a:avLst/>
            <a:gdLst/>
            <a:ahLst/>
            <a:cxnLst/>
            <a:rect l="l" t="t" r="r" b="b"/>
            <a:pathLst>
              <a:path w="2120604" h="1028700">
                <a:moveTo>
                  <a:pt x="0" y="0"/>
                </a:moveTo>
                <a:lnTo>
                  <a:pt x="2120604" y="0"/>
                </a:lnTo>
                <a:lnTo>
                  <a:pt x="212060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663</Words>
  <Application>Microsoft Macintosh PowerPoint</Application>
  <PresentationFormat>Custom</PresentationFormat>
  <Paragraphs>233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</vt:lpstr>
      <vt:lpstr>Now Bold</vt:lpstr>
      <vt:lpstr>Libre Baskerville</vt:lpstr>
      <vt:lpstr>Acherus Grotesque Light</vt:lpstr>
      <vt:lpstr>Acherus Grotesque Bold</vt:lpstr>
      <vt:lpstr>Arial</vt:lpstr>
      <vt:lpstr>Aerospace bold</vt:lpstr>
      <vt:lpstr>Antonio Bold</vt:lpstr>
      <vt:lpstr>Canva Sans</vt:lpstr>
      <vt:lpstr>Acherus Grotesque</vt:lpstr>
      <vt:lpstr>Now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- FEB Central Church Vitality Survey 2024</dc:title>
  <cp:lastModifiedBy>Brianna Hall</cp:lastModifiedBy>
  <cp:revision>3</cp:revision>
  <dcterms:created xsi:type="dcterms:W3CDTF">2006-08-16T00:00:00Z</dcterms:created>
  <dcterms:modified xsi:type="dcterms:W3CDTF">2025-10-31T15:33:02Z</dcterms:modified>
  <dc:identifier>DAG3F_J9KqE</dc:identifier>
</cp:coreProperties>
</file>