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57"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4A97E33-DD04-4C4C-A08B-39D113679B24}" type="datetimeFigureOut">
              <a:rPr lang="en-CA" smtClean="0"/>
              <a:pPr/>
              <a:t>20/06/2012</a:t>
            </a:fld>
            <a:endParaRPr lang="en-CA"/>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CA"/>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23B9631-5407-472C-AC8D-D2A2C6F105A8}"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4A97E33-DD04-4C4C-A08B-39D113679B24}" type="datetimeFigureOut">
              <a:rPr lang="en-CA" smtClean="0"/>
              <a:pPr/>
              <a:t>20/06/2012</a:t>
            </a:fld>
            <a:endParaRPr lang="en-CA"/>
          </a:p>
        </p:txBody>
      </p:sp>
      <p:sp>
        <p:nvSpPr>
          <p:cNvPr id="5" name="Footer Placeholder 4"/>
          <p:cNvSpPr>
            <a:spLocks noGrp="1"/>
          </p:cNvSpPr>
          <p:nvPr>
            <p:ph type="ftr" sz="quarter" idx="11"/>
          </p:nvPr>
        </p:nvSpPr>
        <p:spPr/>
        <p:txBody>
          <a:bodyPr/>
          <a:lstStyle>
            <a:extLst/>
          </a:lstStyle>
          <a:p>
            <a:endParaRPr lang="en-CA"/>
          </a:p>
        </p:txBody>
      </p:sp>
      <p:sp>
        <p:nvSpPr>
          <p:cNvPr id="6" name="Slide Number Placeholder 5"/>
          <p:cNvSpPr>
            <a:spLocks noGrp="1"/>
          </p:cNvSpPr>
          <p:nvPr>
            <p:ph type="sldNum" sz="quarter" idx="12"/>
          </p:nvPr>
        </p:nvSpPr>
        <p:spPr/>
        <p:txBody>
          <a:bodyPr/>
          <a:lstStyle>
            <a:extLst/>
          </a:lstStyle>
          <a:p>
            <a:fld id="{523B9631-5407-472C-AC8D-D2A2C6F105A8}"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4A97E33-DD04-4C4C-A08B-39D113679B24}" type="datetimeFigureOut">
              <a:rPr lang="en-CA" smtClean="0"/>
              <a:pPr/>
              <a:t>20/06/2012</a:t>
            </a:fld>
            <a:endParaRPr lang="en-CA"/>
          </a:p>
        </p:txBody>
      </p:sp>
      <p:sp>
        <p:nvSpPr>
          <p:cNvPr id="5" name="Footer Placeholder 4"/>
          <p:cNvSpPr>
            <a:spLocks noGrp="1"/>
          </p:cNvSpPr>
          <p:nvPr>
            <p:ph type="ftr" sz="quarter" idx="11"/>
          </p:nvPr>
        </p:nvSpPr>
        <p:spPr/>
        <p:txBody>
          <a:bodyPr/>
          <a:lstStyle>
            <a:extLst/>
          </a:lstStyle>
          <a:p>
            <a:endParaRPr lang="en-CA"/>
          </a:p>
        </p:txBody>
      </p:sp>
      <p:sp>
        <p:nvSpPr>
          <p:cNvPr id="6" name="Slide Number Placeholder 5"/>
          <p:cNvSpPr>
            <a:spLocks noGrp="1"/>
          </p:cNvSpPr>
          <p:nvPr>
            <p:ph type="sldNum" sz="quarter" idx="12"/>
          </p:nvPr>
        </p:nvSpPr>
        <p:spPr/>
        <p:txBody>
          <a:bodyPr/>
          <a:lstStyle>
            <a:extLst/>
          </a:lstStyle>
          <a:p>
            <a:fld id="{523B9631-5407-472C-AC8D-D2A2C6F105A8}"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4A97E33-DD04-4C4C-A08B-39D113679B24}" type="datetimeFigureOut">
              <a:rPr lang="en-CA" smtClean="0"/>
              <a:pPr/>
              <a:t>20/06/2012</a:t>
            </a:fld>
            <a:endParaRPr lang="en-CA"/>
          </a:p>
        </p:txBody>
      </p:sp>
      <p:sp>
        <p:nvSpPr>
          <p:cNvPr id="5" name="Footer Placeholder 4"/>
          <p:cNvSpPr>
            <a:spLocks noGrp="1"/>
          </p:cNvSpPr>
          <p:nvPr>
            <p:ph type="ftr" sz="quarter" idx="11"/>
          </p:nvPr>
        </p:nvSpPr>
        <p:spPr/>
        <p:txBody>
          <a:bodyPr/>
          <a:lstStyle>
            <a:extLst/>
          </a:lstStyle>
          <a:p>
            <a:endParaRPr lang="en-CA"/>
          </a:p>
        </p:txBody>
      </p:sp>
      <p:sp>
        <p:nvSpPr>
          <p:cNvPr id="6" name="Slide Number Placeholder 5"/>
          <p:cNvSpPr>
            <a:spLocks noGrp="1"/>
          </p:cNvSpPr>
          <p:nvPr>
            <p:ph type="sldNum" sz="quarter" idx="12"/>
          </p:nvPr>
        </p:nvSpPr>
        <p:spPr/>
        <p:txBody>
          <a:bodyPr/>
          <a:lstStyle>
            <a:extLst/>
          </a:lstStyle>
          <a:p>
            <a:fld id="{523B9631-5407-472C-AC8D-D2A2C6F105A8}" type="slidenum">
              <a:rPr lang="en-CA" smtClean="0"/>
              <a:pPr/>
              <a:t>‹#›</a:t>
            </a:fld>
            <a:endParaRPr lang="en-CA"/>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4A97E33-DD04-4C4C-A08B-39D113679B24}" type="datetimeFigureOut">
              <a:rPr lang="en-CA" smtClean="0"/>
              <a:pPr/>
              <a:t>20/06/2012</a:t>
            </a:fld>
            <a:endParaRPr lang="en-CA"/>
          </a:p>
        </p:txBody>
      </p:sp>
      <p:sp>
        <p:nvSpPr>
          <p:cNvPr id="5" name="Footer Placeholder 4"/>
          <p:cNvSpPr>
            <a:spLocks noGrp="1"/>
          </p:cNvSpPr>
          <p:nvPr>
            <p:ph type="ftr" sz="quarter" idx="11"/>
          </p:nvPr>
        </p:nvSpPr>
        <p:spPr/>
        <p:txBody>
          <a:bodyPr/>
          <a:lstStyle>
            <a:extLst/>
          </a:lstStyle>
          <a:p>
            <a:endParaRPr lang="en-CA"/>
          </a:p>
        </p:txBody>
      </p:sp>
      <p:sp>
        <p:nvSpPr>
          <p:cNvPr id="6" name="Slide Number Placeholder 5"/>
          <p:cNvSpPr>
            <a:spLocks noGrp="1"/>
          </p:cNvSpPr>
          <p:nvPr>
            <p:ph type="sldNum" sz="quarter" idx="12"/>
          </p:nvPr>
        </p:nvSpPr>
        <p:spPr/>
        <p:txBody>
          <a:bodyPr/>
          <a:lstStyle>
            <a:extLst/>
          </a:lstStyle>
          <a:p>
            <a:fld id="{523B9631-5407-472C-AC8D-D2A2C6F105A8}" type="slidenum">
              <a:rPr lang="en-CA" smtClean="0"/>
              <a:pPr/>
              <a:t>‹#›</a:t>
            </a:fld>
            <a:endParaRPr lang="en-CA"/>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4A97E33-DD04-4C4C-A08B-39D113679B24}" type="datetimeFigureOut">
              <a:rPr lang="en-CA" smtClean="0"/>
              <a:pPr/>
              <a:t>20/06/2012</a:t>
            </a:fld>
            <a:endParaRPr lang="en-CA"/>
          </a:p>
        </p:txBody>
      </p:sp>
      <p:sp>
        <p:nvSpPr>
          <p:cNvPr id="6" name="Footer Placeholder 5"/>
          <p:cNvSpPr>
            <a:spLocks noGrp="1"/>
          </p:cNvSpPr>
          <p:nvPr>
            <p:ph type="ftr" sz="quarter" idx="11"/>
          </p:nvPr>
        </p:nvSpPr>
        <p:spPr/>
        <p:txBody>
          <a:bodyPr/>
          <a:lstStyle>
            <a:extLst/>
          </a:lstStyle>
          <a:p>
            <a:endParaRPr lang="en-CA"/>
          </a:p>
        </p:txBody>
      </p:sp>
      <p:sp>
        <p:nvSpPr>
          <p:cNvPr id="7" name="Slide Number Placeholder 6"/>
          <p:cNvSpPr>
            <a:spLocks noGrp="1"/>
          </p:cNvSpPr>
          <p:nvPr>
            <p:ph type="sldNum" sz="quarter" idx="12"/>
          </p:nvPr>
        </p:nvSpPr>
        <p:spPr/>
        <p:txBody>
          <a:bodyPr/>
          <a:lstStyle>
            <a:extLst/>
          </a:lstStyle>
          <a:p>
            <a:fld id="{523B9631-5407-472C-AC8D-D2A2C6F105A8}" type="slidenum">
              <a:rPr lang="en-CA" smtClean="0"/>
              <a:pPr/>
              <a:t>‹#›</a:t>
            </a:fld>
            <a:endParaRPr lang="en-CA"/>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4A97E33-DD04-4C4C-A08B-39D113679B24}" type="datetimeFigureOut">
              <a:rPr lang="en-CA" smtClean="0"/>
              <a:pPr/>
              <a:t>20/06/2012</a:t>
            </a:fld>
            <a:endParaRPr lang="en-CA"/>
          </a:p>
        </p:txBody>
      </p:sp>
      <p:sp>
        <p:nvSpPr>
          <p:cNvPr id="8" name="Footer Placeholder 7"/>
          <p:cNvSpPr>
            <a:spLocks noGrp="1"/>
          </p:cNvSpPr>
          <p:nvPr>
            <p:ph type="ftr" sz="quarter" idx="11"/>
          </p:nvPr>
        </p:nvSpPr>
        <p:spPr/>
        <p:txBody>
          <a:bodyPr/>
          <a:lstStyle>
            <a:extLst/>
          </a:lstStyle>
          <a:p>
            <a:endParaRPr lang="en-CA"/>
          </a:p>
        </p:txBody>
      </p:sp>
      <p:sp>
        <p:nvSpPr>
          <p:cNvPr id="9" name="Slide Number Placeholder 8"/>
          <p:cNvSpPr>
            <a:spLocks noGrp="1"/>
          </p:cNvSpPr>
          <p:nvPr>
            <p:ph type="sldNum" sz="quarter" idx="12"/>
          </p:nvPr>
        </p:nvSpPr>
        <p:spPr/>
        <p:txBody>
          <a:bodyPr/>
          <a:lstStyle>
            <a:extLst/>
          </a:lstStyle>
          <a:p>
            <a:fld id="{523B9631-5407-472C-AC8D-D2A2C6F105A8}" type="slidenum">
              <a:rPr lang="en-CA" smtClean="0"/>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4A97E33-DD04-4C4C-A08B-39D113679B24}" type="datetimeFigureOut">
              <a:rPr lang="en-CA" smtClean="0"/>
              <a:pPr/>
              <a:t>20/06/2012</a:t>
            </a:fld>
            <a:endParaRPr lang="en-CA"/>
          </a:p>
        </p:txBody>
      </p:sp>
      <p:sp>
        <p:nvSpPr>
          <p:cNvPr id="4" name="Footer Placeholder 3"/>
          <p:cNvSpPr>
            <a:spLocks noGrp="1"/>
          </p:cNvSpPr>
          <p:nvPr>
            <p:ph type="ftr" sz="quarter" idx="11"/>
          </p:nvPr>
        </p:nvSpPr>
        <p:spPr/>
        <p:txBody>
          <a:bodyPr/>
          <a:lstStyle>
            <a:extLst/>
          </a:lstStyle>
          <a:p>
            <a:endParaRPr lang="en-CA"/>
          </a:p>
        </p:txBody>
      </p:sp>
      <p:sp>
        <p:nvSpPr>
          <p:cNvPr id="5" name="Slide Number Placeholder 4"/>
          <p:cNvSpPr>
            <a:spLocks noGrp="1"/>
          </p:cNvSpPr>
          <p:nvPr>
            <p:ph type="sldNum" sz="quarter" idx="12"/>
          </p:nvPr>
        </p:nvSpPr>
        <p:spPr/>
        <p:txBody>
          <a:bodyPr/>
          <a:lstStyle>
            <a:extLst/>
          </a:lstStyle>
          <a:p>
            <a:fld id="{523B9631-5407-472C-AC8D-D2A2C6F105A8}" type="slidenum">
              <a:rPr lang="en-CA" smtClean="0"/>
              <a:pPr/>
              <a:t>‹#›</a:t>
            </a:fld>
            <a:endParaRPr lang="en-CA"/>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4A97E33-DD04-4C4C-A08B-39D113679B24}" type="datetimeFigureOut">
              <a:rPr lang="en-CA" smtClean="0"/>
              <a:pPr/>
              <a:t>20/06/2012</a:t>
            </a:fld>
            <a:endParaRPr lang="en-CA"/>
          </a:p>
        </p:txBody>
      </p:sp>
      <p:sp>
        <p:nvSpPr>
          <p:cNvPr id="3" name="Footer Placeholder 2"/>
          <p:cNvSpPr>
            <a:spLocks noGrp="1"/>
          </p:cNvSpPr>
          <p:nvPr>
            <p:ph type="ftr" sz="quarter" idx="11"/>
          </p:nvPr>
        </p:nvSpPr>
        <p:spPr/>
        <p:txBody>
          <a:bodyPr/>
          <a:lstStyle>
            <a:extLst/>
          </a:lstStyle>
          <a:p>
            <a:endParaRPr lang="en-CA"/>
          </a:p>
        </p:txBody>
      </p:sp>
      <p:sp>
        <p:nvSpPr>
          <p:cNvPr id="4" name="Slide Number Placeholder 3"/>
          <p:cNvSpPr>
            <a:spLocks noGrp="1"/>
          </p:cNvSpPr>
          <p:nvPr>
            <p:ph type="sldNum" sz="quarter" idx="12"/>
          </p:nvPr>
        </p:nvSpPr>
        <p:spPr/>
        <p:txBody>
          <a:bodyPr/>
          <a:lstStyle>
            <a:extLst/>
          </a:lstStyle>
          <a:p>
            <a:fld id="{523B9631-5407-472C-AC8D-D2A2C6F105A8}"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B4A97E33-DD04-4C4C-A08B-39D113679B24}" type="datetimeFigureOut">
              <a:rPr lang="en-CA" smtClean="0"/>
              <a:pPr/>
              <a:t>20/06/2012</a:t>
            </a:fld>
            <a:endParaRPr lang="en-CA"/>
          </a:p>
        </p:txBody>
      </p:sp>
      <p:sp>
        <p:nvSpPr>
          <p:cNvPr id="6" name="Footer Placeholder 5"/>
          <p:cNvSpPr>
            <a:spLocks noGrp="1"/>
          </p:cNvSpPr>
          <p:nvPr>
            <p:ph type="ftr" sz="quarter" idx="11"/>
          </p:nvPr>
        </p:nvSpPr>
        <p:spPr/>
        <p:txBody>
          <a:bodyPr/>
          <a:lstStyle>
            <a:extLst/>
          </a:lstStyle>
          <a:p>
            <a:endParaRPr lang="en-CA"/>
          </a:p>
        </p:txBody>
      </p:sp>
      <p:sp>
        <p:nvSpPr>
          <p:cNvPr id="7" name="Slide Number Placeholder 6"/>
          <p:cNvSpPr>
            <a:spLocks noGrp="1"/>
          </p:cNvSpPr>
          <p:nvPr>
            <p:ph type="sldNum" sz="quarter" idx="12"/>
          </p:nvPr>
        </p:nvSpPr>
        <p:spPr/>
        <p:txBody>
          <a:bodyPr/>
          <a:lstStyle>
            <a:extLst/>
          </a:lstStyle>
          <a:p>
            <a:fld id="{523B9631-5407-472C-AC8D-D2A2C6F105A8}" type="slidenum">
              <a:rPr lang="en-CA" smtClean="0"/>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4A97E33-DD04-4C4C-A08B-39D113679B24}" type="datetimeFigureOut">
              <a:rPr lang="en-CA" smtClean="0"/>
              <a:pPr/>
              <a:t>20/06/2012</a:t>
            </a:fld>
            <a:endParaRPr lang="en-CA"/>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CA"/>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3B9631-5407-472C-AC8D-D2A2C6F105A8}" type="slidenum">
              <a:rPr lang="en-CA" smtClean="0"/>
              <a:pPr/>
              <a:t>‹#›</a:t>
            </a:fld>
            <a:endParaRPr lang="en-CA"/>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4A97E33-DD04-4C4C-A08B-39D113679B24}" type="datetimeFigureOut">
              <a:rPr lang="en-CA" smtClean="0"/>
              <a:pPr/>
              <a:t>20/06/2012</a:t>
            </a:fld>
            <a:endParaRPr lang="en-CA"/>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CA"/>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23B9631-5407-472C-AC8D-D2A2C6F105A8}"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sz="3200" dirty="0" smtClean="0"/>
              <a:t>The Canada Not-For-Profit Corporations Act, 2009</a:t>
            </a:r>
            <a:r>
              <a:rPr lang="en-CA" dirty="0" smtClean="0"/>
              <a:t> </a:t>
            </a:r>
            <a:endParaRPr lang="en-CA" dirty="0"/>
          </a:p>
        </p:txBody>
      </p:sp>
      <p:sp>
        <p:nvSpPr>
          <p:cNvPr id="5" name="Subtitle 4"/>
          <p:cNvSpPr>
            <a:spLocks noGrp="1"/>
          </p:cNvSpPr>
          <p:nvPr>
            <p:ph type="subTitle" idx="1"/>
          </p:nvPr>
        </p:nvSpPr>
        <p:spPr/>
        <p:txBody>
          <a:bodyPr>
            <a:normAutofit fontScale="77500" lnSpcReduction="20000"/>
          </a:bodyPr>
          <a:lstStyle/>
          <a:p>
            <a:r>
              <a:rPr lang="en-CA" dirty="0" smtClean="0"/>
              <a:t>What You Should </a:t>
            </a:r>
            <a:r>
              <a:rPr lang="en-CA" dirty="0" smtClean="0"/>
              <a:t>Know</a:t>
            </a:r>
          </a:p>
          <a:p>
            <a:endParaRPr lang="en-CA" sz="2400" dirty="0" smtClean="0"/>
          </a:p>
          <a:p>
            <a:r>
              <a:rPr lang="en-CA" sz="2400" dirty="0" smtClean="0"/>
              <a:t>Presenter: </a:t>
            </a:r>
            <a:r>
              <a:rPr lang="en-CA" sz="2400" dirty="0" smtClean="0"/>
              <a:t>Sheldon L. Wood B.A., LL.B. </a:t>
            </a:r>
          </a:p>
          <a:p>
            <a:r>
              <a:rPr lang="en-CA" sz="2400" dirty="0" smtClean="0"/>
              <a:t>General Counsel for Teen Challenge Inc. (Canada)</a:t>
            </a:r>
          </a:p>
          <a:p>
            <a:endParaRPr lang="en-CA" dirty="0" smtClean="0"/>
          </a:p>
          <a:p>
            <a:endParaRPr lang="en-CA" dirty="0" smtClean="0"/>
          </a:p>
          <a:p>
            <a:endParaRPr lang="en-CA" dirty="0" smtClean="0"/>
          </a:p>
          <a:p>
            <a:endParaRPr lang="en-CA" dirty="0" smtClean="0"/>
          </a:p>
          <a:p>
            <a:endParaRPr lang="en-CA"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buNone/>
            </a:pPr>
            <a:r>
              <a:rPr lang="en-CA" dirty="0" smtClean="0"/>
              <a:t>1. Increased ability to engage in commercial activity (truth or fiction?)</a:t>
            </a:r>
          </a:p>
          <a:p>
            <a:pPr>
              <a:buNone/>
            </a:pPr>
            <a:r>
              <a:rPr lang="en-CA" dirty="0" smtClean="0"/>
              <a:t> - limited restrictions on commercial activity provided they are set out in Articles of Incorporation (cannot be banking, insurance or trust company activities);</a:t>
            </a:r>
          </a:p>
          <a:p>
            <a:pPr>
              <a:buNone/>
            </a:pPr>
            <a:r>
              <a:rPr lang="en-CA" dirty="0" smtClean="0"/>
              <a:t> - commercial activities must not violate common law in that they must be related to the corporate objects, they cannot be the primary activity of the corporation, and revenues must be reinvested in support of the not-for-profit purpose.</a:t>
            </a:r>
            <a:endParaRPr lang="en-CA" dirty="0"/>
          </a:p>
        </p:txBody>
      </p:sp>
      <p:sp>
        <p:nvSpPr>
          <p:cNvPr id="2" name="Title 1"/>
          <p:cNvSpPr>
            <a:spLocks noGrp="1"/>
          </p:cNvSpPr>
          <p:nvPr>
            <p:ph type="title"/>
          </p:nvPr>
        </p:nvSpPr>
        <p:spPr/>
        <p:txBody>
          <a:bodyPr/>
          <a:lstStyle/>
          <a:p>
            <a:r>
              <a:rPr lang="en-CA" dirty="0" smtClean="0"/>
              <a:t>CNCA Significant Changes:</a:t>
            </a:r>
            <a:endParaRPr lang="en-C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CA" dirty="0" smtClean="0"/>
              <a:t>2. By-Laws need </a:t>
            </a:r>
            <a:r>
              <a:rPr lang="en-CA" b="1" dirty="0" smtClean="0"/>
              <a:t>not</a:t>
            </a:r>
            <a:r>
              <a:rPr lang="en-CA" dirty="0" smtClean="0"/>
              <a:t> be filed with Application for Incorporation, but can be submitted within 12 months following membership approval.</a:t>
            </a:r>
          </a:p>
          <a:p>
            <a:endParaRPr lang="en-CA" dirty="0" smtClean="0"/>
          </a:p>
          <a:p>
            <a:pPr>
              <a:buNone/>
            </a:pPr>
            <a:r>
              <a:rPr lang="en-CA" dirty="0" smtClean="0"/>
              <a:t>3. By-Laws no longer subject to ministerial approval. However, where they do not comply with the CNCA, there will be deemed compliance with the mandatory default provisions.</a:t>
            </a:r>
            <a:endParaRPr lang="en-CA" dirty="0"/>
          </a:p>
        </p:txBody>
      </p:sp>
      <p:sp>
        <p:nvSpPr>
          <p:cNvPr id="3" name="Title 2"/>
          <p:cNvSpPr>
            <a:spLocks noGrp="1"/>
          </p:cNvSpPr>
          <p:nvPr>
            <p:ph type="title"/>
          </p:nvPr>
        </p:nvSpPr>
        <p:spPr/>
        <p:txBody>
          <a:bodyPr/>
          <a:lstStyle/>
          <a:p>
            <a:r>
              <a:rPr lang="en-CA" dirty="0" smtClean="0"/>
              <a:t>CNCA Changes (continued):</a:t>
            </a:r>
            <a:endParaRPr lang="en-C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CA" dirty="0" smtClean="0"/>
              <a:t>4. Membership classes and voting rights must be set out in Articles. Conditions for membership, member discipline and member meeting notice requirements must be set out in by-laws.</a:t>
            </a:r>
          </a:p>
          <a:p>
            <a:endParaRPr lang="en-CA" dirty="0" smtClean="0"/>
          </a:p>
          <a:p>
            <a:pPr>
              <a:buNone/>
            </a:pPr>
            <a:r>
              <a:rPr lang="en-CA" dirty="0" smtClean="0"/>
              <a:t>5. Separate member classes must approve corporate changes affecting that member class, as well as certain ‘fundamental’ changes to the corporation (even if otherwise a non-voting member).</a:t>
            </a:r>
            <a:endParaRPr lang="en-CA" dirty="0"/>
          </a:p>
        </p:txBody>
      </p:sp>
      <p:sp>
        <p:nvSpPr>
          <p:cNvPr id="3" name="Title 2"/>
          <p:cNvSpPr>
            <a:spLocks noGrp="1"/>
          </p:cNvSpPr>
          <p:nvPr>
            <p:ph type="title"/>
          </p:nvPr>
        </p:nvSpPr>
        <p:spPr/>
        <p:txBody>
          <a:bodyPr/>
          <a:lstStyle/>
          <a:p>
            <a:r>
              <a:rPr lang="en-CA" dirty="0" smtClean="0"/>
              <a:t>CNCA Changes (continued):</a:t>
            </a:r>
            <a:endParaRPr lang="en-C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CA" dirty="0" smtClean="0"/>
              <a:t>6. ‘Ex Officio’ directors no longer permitted (work around is to set up a limited membership class wherein a Director can only be elected/replaced by that member class).</a:t>
            </a:r>
          </a:p>
          <a:p>
            <a:endParaRPr lang="en-CA" dirty="0" smtClean="0"/>
          </a:p>
          <a:p>
            <a:pPr>
              <a:buNone/>
            </a:pPr>
            <a:r>
              <a:rPr lang="en-CA" dirty="0" smtClean="0"/>
              <a:t>7. ‘Unanimous Membership Agreement’ can allow members to control certain corporate activities usually reserved to the Board.</a:t>
            </a:r>
            <a:endParaRPr lang="en-CA" dirty="0"/>
          </a:p>
        </p:txBody>
      </p:sp>
      <p:sp>
        <p:nvSpPr>
          <p:cNvPr id="3" name="Title 2"/>
          <p:cNvSpPr>
            <a:spLocks noGrp="1"/>
          </p:cNvSpPr>
          <p:nvPr>
            <p:ph type="title"/>
          </p:nvPr>
        </p:nvSpPr>
        <p:spPr/>
        <p:txBody>
          <a:bodyPr/>
          <a:lstStyle/>
          <a:p>
            <a:r>
              <a:rPr lang="en-CA" dirty="0" smtClean="0"/>
              <a:t>CNCA Changes (continued):</a:t>
            </a:r>
            <a:endParaRPr lang="en-C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CA" dirty="0" smtClean="0"/>
              <a:t>  The CNCA contains mandatory and optional provisions. Failure to set out optional provisions in by-laws will cause a default to the mandatory provisions in the Act.</a:t>
            </a:r>
          </a:p>
          <a:p>
            <a:endParaRPr lang="en-CA" dirty="0" smtClean="0"/>
          </a:p>
          <a:p>
            <a:pPr>
              <a:buNone/>
            </a:pPr>
            <a:r>
              <a:rPr lang="en-CA" dirty="0" smtClean="0"/>
              <a:t>Examples of ‘Optional Provisions’ are:</a:t>
            </a:r>
          </a:p>
          <a:p>
            <a:pPr>
              <a:buNone/>
            </a:pPr>
            <a:r>
              <a:rPr lang="en-CA" dirty="0" smtClean="0"/>
              <a:t>- unlimited borrowing powers to Directors without further member approval</a:t>
            </a:r>
          </a:p>
          <a:p>
            <a:pPr>
              <a:buNone/>
            </a:pPr>
            <a:r>
              <a:rPr lang="en-CA" dirty="0" smtClean="0"/>
              <a:t>- limited participation at members meetings by electronic means</a:t>
            </a:r>
            <a:endParaRPr lang="en-CA" dirty="0"/>
          </a:p>
        </p:txBody>
      </p:sp>
      <p:sp>
        <p:nvSpPr>
          <p:cNvPr id="3" name="Title 2"/>
          <p:cNvSpPr>
            <a:spLocks noGrp="1"/>
          </p:cNvSpPr>
          <p:nvPr>
            <p:ph type="title"/>
          </p:nvPr>
        </p:nvSpPr>
        <p:spPr/>
        <p:txBody>
          <a:bodyPr/>
          <a:lstStyle/>
          <a:p>
            <a:r>
              <a:rPr lang="en-CA" dirty="0" smtClean="0"/>
              <a:t>CNCA Optional Provisions</a:t>
            </a:r>
            <a:endParaRPr lang="en-C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CA" dirty="0" smtClean="0"/>
              <a:t>- permitting proxy voting and setting form of proxy</a:t>
            </a:r>
          </a:p>
          <a:p>
            <a:pPr>
              <a:buNone/>
            </a:pPr>
            <a:r>
              <a:rPr lang="en-CA" dirty="0" smtClean="0"/>
              <a:t>- setting quorum for members meetings at more than bare majority</a:t>
            </a:r>
          </a:p>
          <a:p>
            <a:pPr>
              <a:buNone/>
            </a:pPr>
            <a:r>
              <a:rPr lang="en-CA" dirty="0" smtClean="0"/>
              <a:t>- allowing for specific members rights to continue after membership terminated</a:t>
            </a:r>
          </a:p>
          <a:p>
            <a:pPr>
              <a:buNone/>
            </a:pPr>
            <a:r>
              <a:rPr lang="en-CA" dirty="0" smtClean="0"/>
              <a:t>- allowing for insurance and indemnity for Directors, Officers, employees, members etc.</a:t>
            </a:r>
          </a:p>
          <a:p>
            <a:pPr>
              <a:buNone/>
            </a:pPr>
            <a:r>
              <a:rPr lang="en-CA" dirty="0" smtClean="0"/>
              <a:t>- establishing process for member discipline</a:t>
            </a:r>
          </a:p>
          <a:p>
            <a:pPr>
              <a:buNone/>
            </a:pPr>
            <a:r>
              <a:rPr lang="en-CA" dirty="0" smtClean="0"/>
              <a:t>- requiring that Directors must also be members</a:t>
            </a:r>
            <a:endParaRPr lang="en-CA" dirty="0"/>
          </a:p>
        </p:txBody>
      </p:sp>
      <p:sp>
        <p:nvSpPr>
          <p:cNvPr id="3" name="Title 2"/>
          <p:cNvSpPr>
            <a:spLocks noGrp="1"/>
          </p:cNvSpPr>
          <p:nvPr>
            <p:ph type="title"/>
          </p:nvPr>
        </p:nvSpPr>
        <p:spPr/>
        <p:txBody>
          <a:bodyPr>
            <a:normAutofit fontScale="90000"/>
          </a:bodyPr>
          <a:lstStyle/>
          <a:p>
            <a:r>
              <a:rPr lang="en-CA" dirty="0" smtClean="0"/>
              <a:t>Optional Provisions (continued):</a:t>
            </a:r>
            <a:endParaRPr lang="en-C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CA" dirty="0" smtClean="0"/>
              <a:t>- Directors need not be members unless by-laws say otherwise</a:t>
            </a:r>
          </a:p>
          <a:p>
            <a:pPr>
              <a:buNone/>
            </a:pPr>
            <a:r>
              <a:rPr lang="en-CA" dirty="0" smtClean="0"/>
              <a:t>- non-soliciting corporations need only have one (1) Director</a:t>
            </a:r>
          </a:p>
          <a:p>
            <a:pPr>
              <a:buNone/>
            </a:pPr>
            <a:r>
              <a:rPr lang="en-CA" dirty="0" smtClean="0"/>
              <a:t>- soliciting corporations require at least three (3) Directors, two of whom are not Officers or employees of the corporation</a:t>
            </a:r>
          </a:p>
          <a:p>
            <a:pPr>
              <a:buNone/>
            </a:pPr>
            <a:r>
              <a:rPr lang="en-CA" dirty="0" smtClean="0"/>
              <a:t>- staggered terms of office for Directors are permitted </a:t>
            </a:r>
            <a:endParaRPr lang="en-CA" dirty="0"/>
          </a:p>
        </p:txBody>
      </p:sp>
      <p:sp>
        <p:nvSpPr>
          <p:cNvPr id="3" name="Title 2"/>
          <p:cNvSpPr>
            <a:spLocks noGrp="1"/>
          </p:cNvSpPr>
          <p:nvPr>
            <p:ph type="title"/>
          </p:nvPr>
        </p:nvSpPr>
        <p:spPr/>
        <p:txBody>
          <a:bodyPr/>
          <a:lstStyle/>
          <a:p>
            <a:r>
              <a:rPr lang="en-CA" dirty="0" smtClean="0"/>
              <a:t>CNCA Provisions for Directors:</a:t>
            </a:r>
            <a:endParaRPr lang="en-C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buNone/>
            </a:pPr>
            <a:r>
              <a:rPr lang="en-CA" dirty="0" smtClean="0"/>
              <a:t>- Directors may be removed by ordinary resolution (majority vote) of members (except for Directors appointed by a specific membership class)</a:t>
            </a:r>
          </a:p>
          <a:p>
            <a:pPr>
              <a:buNone/>
            </a:pPr>
            <a:r>
              <a:rPr lang="en-CA" dirty="0" smtClean="0"/>
              <a:t>- Subject to the Articles, By-Laws or a Unanimous Membership Agreement, the Board appoints Officers and specifies their duties</a:t>
            </a:r>
          </a:p>
          <a:p>
            <a:pPr>
              <a:buNone/>
            </a:pPr>
            <a:r>
              <a:rPr lang="en-CA" dirty="0" smtClean="0"/>
              <a:t>- Directors jointly and severally liable for up to six (6) months wages in dissolution (where recovery is not provided for by the corporation) or in bankruptcy proceedings</a:t>
            </a:r>
            <a:endParaRPr lang="en-CA" dirty="0"/>
          </a:p>
        </p:txBody>
      </p:sp>
      <p:sp>
        <p:nvSpPr>
          <p:cNvPr id="3" name="Title 2"/>
          <p:cNvSpPr>
            <a:spLocks noGrp="1"/>
          </p:cNvSpPr>
          <p:nvPr>
            <p:ph type="title"/>
          </p:nvPr>
        </p:nvSpPr>
        <p:spPr/>
        <p:txBody>
          <a:bodyPr/>
          <a:lstStyle/>
          <a:p>
            <a:r>
              <a:rPr lang="en-CA" dirty="0" smtClean="0"/>
              <a:t>CNCA Directors (continued):</a:t>
            </a:r>
            <a:endParaRPr lang="en-C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CA" dirty="0" smtClean="0"/>
              <a:t>- two-thirds (2/3) members approval required for Articles of Continuance and CNCA compliant by-law</a:t>
            </a:r>
          </a:p>
          <a:p>
            <a:pPr>
              <a:buNone/>
            </a:pPr>
            <a:r>
              <a:rPr lang="en-CA" dirty="0" smtClean="0"/>
              <a:t>- member classes and voting rights attached to each must be set out in Articles</a:t>
            </a:r>
          </a:p>
          <a:p>
            <a:pPr>
              <a:buNone/>
            </a:pPr>
            <a:r>
              <a:rPr lang="en-CA" dirty="0" smtClean="0"/>
              <a:t>- only specific member class can vote for changes affecting that class</a:t>
            </a:r>
          </a:p>
          <a:p>
            <a:endParaRPr lang="en-CA" dirty="0"/>
          </a:p>
        </p:txBody>
      </p:sp>
      <p:sp>
        <p:nvSpPr>
          <p:cNvPr id="3" name="Title 2"/>
          <p:cNvSpPr>
            <a:spLocks noGrp="1"/>
          </p:cNvSpPr>
          <p:nvPr>
            <p:ph type="title"/>
          </p:nvPr>
        </p:nvSpPr>
        <p:spPr/>
        <p:txBody>
          <a:bodyPr>
            <a:normAutofit/>
          </a:bodyPr>
          <a:lstStyle/>
          <a:p>
            <a:r>
              <a:rPr lang="en-CA" dirty="0" smtClean="0"/>
              <a:t>CNCA Provisions for Members:</a:t>
            </a:r>
            <a:endParaRPr lang="en-C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CA" dirty="0" smtClean="0"/>
              <a:t>- member classes vote separately on ‘fundamental changes’ (including ‘non-voting’ members). Each class is allowed at least one vote even if by-laws say otherwise</a:t>
            </a:r>
          </a:p>
          <a:p>
            <a:pPr>
              <a:buNone/>
            </a:pPr>
            <a:r>
              <a:rPr lang="en-CA" dirty="0" smtClean="0"/>
              <a:t>- ‘fundamental changes’ include amalgamation, continuance in another jurisdiction, extraordinary sale/leases/exchange of property, change of corporate name, amending corporate activities, creation of new membership class, (</a:t>
            </a:r>
            <a:r>
              <a:rPr lang="en-CA" b="1" dirty="0" smtClean="0"/>
              <a:t>continued on next slide</a:t>
            </a:r>
            <a:r>
              <a:rPr lang="en-CA" dirty="0" smtClean="0"/>
              <a:t>)</a:t>
            </a:r>
          </a:p>
        </p:txBody>
      </p:sp>
      <p:sp>
        <p:nvSpPr>
          <p:cNvPr id="3" name="Title 2"/>
          <p:cNvSpPr>
            <a:spLocks noGrp="1"/>
          </p:cNvSpPr>
          <p:nvPr>
            <p:ph type="title"/>
          </p:nvPr>
        </p:nvSpPr>
        <p:spPr/>
        <p:txBody>
          <a:bodyPr/>
          <a:lstStyle/>
          <a:p>
            <a:r>
              <a:rPr lang="en-CA" dirty="0" smtClean="0"/>
              <a:t>CNCA Members (continued):</a:t>
            </a:r>
            <a:endParaRPr lang="en-C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CA" dirty="0" smtClean="0"/>
              <a:t>Canada Not-For-Profit Corporations Act, 2009 (‘CNCA’)</a:t>
            </a:r>
          </a:p>
          <a:p>
            <a:pPr>
              <a:buNone/>
            </a:pPr>
            <a:r>
              <a:rPr lang="en-CA" dirty="0" smtClean="0"/>
              <a:t> - proclaimed in force as of October 17, 2011</a:t>
            </a:r>
          </a:p>
          <a:p>
            <a:endParaRPr lang="en-CA" dirty="0" smtClean="0"/>
          </a:p>
          <a:p>
            <a:endParaRPr lang="en-CA" dirty="0" smtClean="0"/>
          </a:p>
          <a:p>
            <a:pPr>
              <a:buNone/>
            </a:pPr>
            <a:r>
              <a:rPr lang="en-CA" dirty="0" smtClean="0"/>
              <a:t>Ontario Not-For-Profit Corporations Act, 2010 (‘ONCA’)</a:t>
            </a:r>
          </a:p>
          <a:p>
            <a:pPr>
              <a:buNone/>
            </a:pPr>
            <a:r>
              <a:rPr lang="en-CA" dirty="0" smtClean="0"/>
              <a:t>- to be proclaimed in force in late 2012 (?)</a:t>
            </a:r>
            <a:endParaRPr lang="en-CA" dirty="0"/>
          </a:p>
        </p:txBody>
      </p:sp>
      <p:sp>
        <p:nvSpPr>
          <p:cNvPr id="2" name="Title 1"/>
          <p:cNvSpPr>
            <a:spLocks noGrp="1"/>
          </p:cNvSpPr>
          <p:nvPr>
            <p:ph type="title"/>
          </p:nvPr>
        </p:nvSpPr>
        <p:spPr/>
        <p:txBody>
          <a:bodyPr>
            <a:normAutofit/>
          </a:bodyPr>
          <a:lstStyle/>
          <a:p>
            <a:r>
              <a:rPr lang="en-CA" sz="3600" dirty="0" smtClean="0"/>
              <a:t>Two New Not-For-Profit Acts:</a:t>
            </a:r>
            <a:endParaRPr lang="en-CA" sz="3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CA" dirty="0" smtClean="0"/>
              <a:t> (‘</a:t>
            </a:r>
            <a:r>
              <a:rPr lang="en-CA" b="1" dirty="0" smtClean="0"/>
              <a:t>fundamental changes’ continued</a:t>
            </a:r>
            <a:r>
              <a:rPr lang="en-CA" dirty="0" smtClean="0"/>
              <a:t>)</a:t>
            </a:r>
          </a:p>
          <a:p>
            <a:pPr>
              <a:buNone/>
            </a:pPr>
            <a:r>
              <a:rPr lang="en-CA" b="1" dirty="0" smtClean="0"/>
              <a:t>  </a:t>
            </a:r>
          </a:p>
          <a:p>
            <a:pPr>
              <a:buNone/>
            </a:pPr>
            <a:r>
              <a:rPr lang="en-CA" b="1" dirty="0" smtClean="0"/>
              <a:t>- </a:t>
            </a:r>
            <a:r>
              <a:rPr lang="en-CA" dirty="0" smtClean="0"/>
              <a:t>changing a condition of membership or a discipline process, increasing or decreasing the number (or minimum and maximum number of) Directors, changing provisions for the distribution of property remaining on liquidation after discharge of corporate liabilities etc.</a:t>
            </a:r>
          </a:p>
          <a:p>
            <a:endParaRPr lang="en-CA" dirty="0" smtClean="0"/>
          </a:p>
          <a:p>
            <a:endParaRPr lang="en-CA" dirty="0"/>
          </a:p>
        </p:txBody>
      </p:sp>
      <p:sp>
        <p:nvSpPr>
          <p:cNvPr id="3" name="Title 2"/>
          <p:cNvSpPr>
            <a:spLocks noGrp="1"/>
          </p:cNvSpPr>
          <p:nvPr>
            <p:ph type="title"/>
          </p:nvPr>
        </p:nvSpPr>
        <p:spPr/>
        <p:txBody>
          <a:bodyPr/>
          <a:lstStyle/>
          <a:p>
            <a:r>
              <a:rPr lang="en-CA" dirty="0" smtClean="0"/>
              <a:t>CNCA Members (continued):</a:t>
            </a:r>
            <a:endParaRPr lang="en-C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CA" dirty="0" smtClean="0"/>
              <a:t>- Articles and/or by-laws must set out circumstances and manner in which discipline can be exercised (no arbitrary termination or suspension of membership)</a:t>
            </a:r>
          </a:p>
          <a:p>
            <a:endParaRPr lang="en-CA" dirty="0" smtClean="0"/>
          </a:p>
          <a:p>
            <a:pPr>
              <a:buNone/>
            </a:pPr>
            <a:r>
              <a:rPr lang="en-CA" dirty="0" smtClean="0"/>
              <a:t>- rules of natural justice apply to member discipline (must be done in ‘good faith’ and be conducted in a ‘fair and reasonable manner’). Member has a right to proceed in court if they feel aggrieved by discipline</a:t>
            </a:r>
          </a:p>
        </p:txBody>
      </p:sp>
      <p:sp>
        <p:nvSpPr>
          <p:cNvPr id="3" name="Title 2"/>
          <p:cNvSpPr>
            <a:spLocks noGrp="1"/>
          </p:cNvSpPr>
          <p:nvPr>
            <p:ph type="title"/>
          </p:nvPr>
        </p:nvSpPr>
        <p:spPr/>
        <p:txBody>
          <a:bodyPr/>
          <a:lstStyle/>
          <a:p>
            <a:r>
              <a:rPr lang="en-CA" dirty="0" smtClean="0"/>
              <a:t>CNCA Members (continued):</a:t>
            </a:r>
            <a:endParaRPr lang="en-C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CA" dirty="0" smtClean="0"/>
              <a:t>- Members have right to access corporate records, financial statements and members lists (members list access restricted to use for promotion of member participation – not for business or personal reasons)</a:t>
            </a:r>
          </a:p>
          <a:p>
            <a:endParaRPr lang="en-CA" dirty="0" smtClean="0"/>
          </a:p>
          <a:p>
            <a:pPr>
              <a:buNone/>
            </a:pPr>
            <a:r>
              <a:rPr lang="en-CA" dirty="0" smtClean="0"/>
              <a:t>- members may enter into a ‘Unanimous Members Agreement’ (non-soliciting corporations only) to restrict Board powers in managing affairs of the corporation</a:t>
            </a:r>
            <a:endParaRPr lang="en-CA" dirty="0"/>
          </a:p>
        </p:txBody>
      </p:sp>
      <p:sp>
        <p:nvSpPr>
          <p:cNvPr id="3" name="Title 2"/>
          <p:cNvSpPr>
            <a:spLocks noGrp="1"/>
          </p:cNvSpPr>
          <p:nvPr>
            <p:ph type="title"/>
          </p:nvPr>
        </p:nvSpPr>
        <p:spPr/>
        <p:txBody>
          <a:bodyPr/>
          <a:lstStyle/>
          <a:p>
            <a:r>
              <a:rPr lang="en-CA" dirty="0" smtClean="0"/>
              <a:t>CNCA Members (continued):</a:t>
            </a:r>
            <a:endParaRPr lang="en-C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CA" dirty="0" smtClean="0"/>
              <a:t>- member(s) may bring derivative action in court on behalf of corporation where they feel Directors have not taken legal action to protect corporate interests</a:t>
            </a:r>
          </a:p>
          <a:p>
            <a:endParaRPr lang="en-CA" dirty="0" smtClean="0"/>
          </a:p>
          <a:p>
            <a:pPr>
              <a:buNone/>
            </a:pPr>
            <a:r>
              <a:rPr lang="en-CA" dirty="0" smtClean="0"/>
              <a:t>- member(s) may seek oppression remedy </a:t>
            </a:r>
          </a:p>
          <a:p>
            <a:endParaRPr lang="en-CA" dirty="0" smtClean="0"/>
          </a:p>
          <a:p>
            <a:pPr>
              <a:buNone/>
            </a:pPr>
            <a:r>
              <a:rPr lang="en-CA" dirty="0" smtClean="0"/>
              <a:t>- neither a derivative action or oppression remedy is available for ‘faith based’ (religious/theological) decisions of a corporation</a:t>
            </a:r>
            <a:endParaRPr lang="en-CA" dirty="0"/>
          </a:p>
        </p:txBody>
      </p:sp>
      <p:sp>
        <p:nvSpPr>
          <p:cNvPr id="3" name="Title 2"/>
          <p:cNvSpPr>
            <a:spLocks noGrp="1"/>
          </p:cNvSpPr>
          <p:nvPr>
            <p:ph type="title"/>
          </p:nvPr>
        </p:nvSpPr>
        <p:spPr/>
        <p:txBody>
          <a:bodyPr/>
          <a:lstStyle/>
          <a:p>
            <a:r>
              <a:rPr lang="en-CA" dirty="0" smtClean="0"/>
              <a:t>CNCA Members (continued):</a:t>
            </a:r>
            <a:endParaRPr lang="en-C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CA" dirty="0" smtClean="0"/>
              <a:t>- any member entitled to attend a meeting may submit a proposal at an annual members meeting, to be discussed and voted upon. The proposal shall be included in the notice of the meeting circulated to the members. The proposal must relate in a significant way to the activities and affairs of the corporation.</a:t>
            </a:r>
          </a:p>
          <a:p>
            <a:endParaRPr lang="en-CA" dirty="0" smtClean="0"/>
          </a:p>
          <a:p>
            <a:pPr>
              <a:buNone/>
            </a:pPr>
            <a:r>
              <a:rPr lang="en-CA" dirty="0" smtClean="0"/>
              <a:t>- five per cent (5%) of voting members may requisition a meeting (less if by-laws allow)</a:t>
            </a:r>
            <a:endParaRPr lang="en-CA" dirty="0"/>
          </a:p>
        </p:txBody>
      </p:sp>
      <p:sp>
        <p:nvSpPr>
          <p:cNvPr id="3" name="Title 2"/>
          <p:cNvSpPr>
            <a:spLocks noGrp="1"/>
          </p:cNvSpPr>
          <p:nvPr>
            <p:ph type="title"/>
          </p:nvPr>
        </p:nvSpPr>
        <p:spPr/>
        <p:txBody>
          <a:bodyPr/>
          <a:lstStyle/>
          <a:p>
            <a:r>
              <a:rPr lang="en-CA" dirty="0" smtClean="0"/>
              <a:t>CNCA Members (continued):</a:t>
            </a:r>
            <a:endParaRPr lang="en-C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CA" u="sng" dirty="0" smtClean="0"/>
              <a:t>Soliciting and Non-Soliciting Corporations</a:t>
            </a:r>
            <a:r>
              <a:rPr lang="en-CA" dirty="0" smtClean="0"/>
              <a:t>:</a:t>
            </a:r>
          </a:p>
          <a:p>
            <a:pPr>
              <a:buNone/>
            </a:pPr>
            <a:r>
              <a:rPr lang="en-CA" dirty="0" smtClean="0"/>
              <a:t>- financial statements must be made available to members, Directors, Officers and public accountants</a:t>
            </a:r>
          </a:p>
          <a:p>
            <a:endParaRPr lang="en-CA" dirty="0" smtClean="0"/>
          </a:p>
          <a:p>
            <a:pPr>
              <a:buNone/>
            </a:pPr>
            <a:r>
              <a:rPr lang="en-CA" u="sng" dirty="0" smtClean="0"/>
              <a:t>Soliciting Corporations</a:t>
            </a:r>
            <a:r>
              <a:rPr lang="en-CA" dirty="0" smtClean="0"/>
              <a:t>:</a:t>
            </a:r>
          </a:p>
          <a:p>
            <a:pPr>
              <a:buNone/>
            </a:pPr>
            <a:r>
              <a:rPr lang="en-CA" dirty="0" smtClean="0"/>
              <a:t>- more than $10,000 received from one or more public (non-member et al) donors or by way of grant or financial assistance from a government or government agency</a:t>
            </a:r>
            <a:endParaRPr lang="en-CA" dirty="0"/>
          </a:p>
        </p:txBody>
      </p:sp>
      <p:sp>
        <p:nvSpPr>
          <p:cNvPr id="3" name="Title 2"/>
          <p:cNvSpPr>
            <a:spLocks noGrp="1"/>
          </p:cNvSpPr>
          <p:nvPr>
            <p:ph type="title"/>
          </p:nvPr>
        </p:nvSpPr>
        <p:spPr/>
        <p:txBody>
          <a:bodyPr/>
          <a:lstStyle/>
          <a:p>
            <a:r>
              <a:rPr lang="en-CA" dirty="0" smtClean="0"/>
              <a:t>CNCA Financial Disclosure:</a:t>
            </a:r>
            <a:endParaRPr lang="en-CA"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CA" dirty="0" smtClean="0"/>
              <a:t>- financial statements must be publicly available</a:t>
            </a:r>
          </a:p>
          <a:p>
            <a:endParaRPr lang="en-CA" dirty="0" smtClean="0"/>
          </a:p>
          <a:p>
            <a:pPr>
              <a:buNone/>
            </a:pPr>
            <a:r>
              <a:rPr lang="en-CA" u="sng" dirty="0" smtClean="0"/>
              <a:t>Non-Soliciting Corporation</a:t>
            </a:r>
          </a:p>
          <a:p>
            <a:pPr>
              <a:buNone/>
            </a:pPr>
            <a:r>
              <a:rPr lang="en-CA" dirty="0" smtClean="0"/>
              <a:t>- more than $10,000 received from one or more of a member, Director, Officer, employee or the spouse of such (or the child, parent, sibling, grandparent, uncle, aunt, nephew, niece of such – or their spouse)</a:t>
            </a:r>
          </a:p>
          <a:p>
            <a:pPr>
              <a:buNone/>
            </a:pPr>
            <a:r>
              <a:rPr lang="en-CA" dirty="0" smtClean="0"/>
              <a:t>- financial statements do not need to be made publicly available</a:t>
            </a:r>
          </a:p>
          <a:p>
            <a:endParaRPr lang="en-CA" dirty="0"/>
          </a:p>
        </p:txBody>
      </p:sp>
      <p:sp>
        <p:nvSpPr>
          <p:cNvPr id="3" name="Title 2"/>
          <p:cNvSpPr>
            <a:spLocks noGrp="1"/>
          </p:cNvSpPr>
          <p:nvPr>
            <p:ph type="title"/>
          </p:nvPr>
        </p:nvSpPr>
        <p:spPr/>
        <p:txBody>
          <a:bodyPr>
            <a:normAutofit fontScale="90000"/>
          </a:bodyPr>
          <a:lstStyle/>
          <a:p>
            <a:r>
              <a:rPr lang="en-CA" dirty="0" smtClean="0"/>
              <a:t>Financial Disclosure (continued):</a:t>
            </a:r>
            <a:endParaRPr lang="en-CA"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CA" dirty="0" smtClean="0"/>
              <a:t>“</a:t>
            </a:r>
            <a:r>
              <a:rPr lang="en-CA" u="sng" dirty="0" smtClean="0"/>
              <a:t>Soliciting Corporation</a:t>
            </a:r>
            <a:r>
              <a:rPr lang="en-CA" dirty="0" smtClean="0"/>
              <a:t>” </a:t>
            </a:r>
          </a:p>
          <a:p>
            <a:pPr>
              <a:buNone/>
            </a:pPr>
            <a:r>
              <a:rPr lang="en-CA" dirty="0" smtClean="0"/>
              <a:t>- status is determined as of the financial year end</a:t>
            </a:r>
          </a:p>
          <a:p>
            <a:pPr>
              <a:buNone/>
            </a:pPr>
            <a:r>
              <a:rPr lang="en-CA" dirty="0" smtClean="0"/>
              <a:t>- status starts or ceases as of the date of the Annual Members Meeting, and then continues for three (3) years. If there is another ‘financial year’ over the threshold of $10,000 from public/government sources during the three years, the status period re-starts</a:t>
            </a:r>
          </a:p>
          <a:p>
            <a:endParaRPr lang="en-CA" dirty="0" smtClean="0"/>
          </a:p>
          <a:p>
            <a:endParaRPr lang="en-CA" dirty="0" smtClean="0"/>
          </a:p>
        </p:txBody>
      </p:sp>
      <p:sp>
        <p:nvSpPr>
          <p:cNvPr id="3" name="Title 2"/>
          <p:cNvSpPr>
            <a:spLocks noGrp="1"/>
          </p:cNvSpPr>
          <p:nvPr>
            <p:ph type="title"/>
          </p:nvPr>
        </p:nvSpPr>
        <p:spPr/>
        <p:txBody>
          <a:bodyPr>
            <a:normAutofit fontScale="90000"/>
          </a:bodyPr>
          <a:lstStyle/>
          <a:p>
            <a:r>
              <a:rPr lang="en-CA" dirty="0" smtClean="0"/>
              <a:t>Financial Disclosure (continued):</a:t>
            </a:r>
            <a:endParaRPr lang="en-CA"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CA" u="sng" dirty="0" smtClean="0"/>
              <a:t>Soliciting Corporations</a:t>
            </a:r>
            <a:r>
              <a:rPr lang="en-CA" dirty="0" smtClean="0"/>
              <a:t>:</a:t>
            </a:r>
          </a:p>
          <a:p>
            <a:pPr>
              <a:buNone/>
            </a:pPr>
            <a:r>
              <a:rPr lang="en-CA" dirty="0" smtClean="0"/>
              <a:t>- revenue less than $50,000 allows members to unanimously resolve not to appoint a public accountant</a:t>
            </a:r>
          </a:p>
          <a:p>
            <a:pPr>
              <a:buNone/>
            </a:pPr>
            <a:r>
              <a:rPr lang="en-CA" dirty="0" smtClean="0"/>
              <a:t>- revenue exceeds $50k but is less than $250k requires an audit unless members pass a special resolution (two-thirds) to undertake a review engagement</a:t>
            </a:r>
          </a:p>
          <a:p>
            <a:pPr>
              <a:buNone/>
            </a:pPr>
            <a:r>
              <a:rPr lang="en-CA" dirty="0" smtClean="0"/>
              <a:t>- more than $250k requires a mandatory audit</a:t>
            </a:r>
            <a:endParaRPr lang="en-CA" dirty="0"/>
          </a:p>
        </p:txBody>
      </p:sp>
      <p:sp>
        <p:nvSpPr>
          <p:cNvPr id="3" name="Title 2"/>
          <p:cNvSpPr>
            <a:spLocks noGrp="1"/>
          </p:cNvSpPr>
          <p:nvPr>
            <p:ph type="title"/>
          </p:nvPr>
        </p:nvSpPr>
        <p:spPr/>
        <p:txBody>
          <a:bodyPr/>
          <a:lstStyle/>
          <a:p>
            <a:r>
              <a:rPr lang="en-CA" dirty="0" smtClean="0"/>
              <a:t>CNCA Audit Requirements:</a:t>
            </a:r>
            <a:endParaRPr lang="en-CA"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CA" u="sng" dirty="0" smtClean="0"/>
              <a:t>Non-Soliciting Corporations</a:t>
            </a:r>
            <a:r>
              <a:rPr lang="en-CA" dirty="0" smtClean="0"/>
              <a:t>:</a:t>
            </a:r>
          </a:p>
          <a:p>
            <a:endParaRPr lang="en-CA" dirty="0" smtClean="0"/>
          </a:p>
          <a:p>
            <a:pPr>
              <a:buNone/>
            </a:pPr>
            <a:r>
              <a:rPr lang="en-CA" dirty="0" smtClean="0"/>
              <a:t>- revenues less than $1 million allows members to unanimously resolve not to appoint a public accountant</a:t>
            </a:r>
          </a:p>
          <a:p>
            <a:endParaRPr lang="en-CA" dirty="0" smtClean="0"/>
          </a:p>
          <a:p>
            <a:pPr>
              <a:buNone/>
            </a:pPr>
            <a:r>
              <a:rPr lang="en-CA" dirty="0" smtClean="0"/>
              <a:t>- revenues more than $1 million makes an audit mandatory</a:t>
            </a:r>
            <a:endParaRPr lang="en-CA" dirty="0"/>
          </a:p>
        </p:txBody>
      </p:sp>
      <p:sp>
        <p:nvSpPr>
          <p:cNvPr id="3" name="Title 2"/>
          <p:cNvSpPr>
            <a:spLocks noGrp="1"/>
          </p:cNvSpPr>
          <p:nvPr>
            <p:ph type="title"/>
          </p:nvPr>
        </p:nvSpPr>
        <p:spPr/>
        <p:txBody>
          <a:bodyPr/>
          <a:lstStyle/>
          <a:p>
            <a:r>
              <a:rPr lang="en-CA" dirty="0" smtClean="0"/>
              <a:t>CNCA Audit Requirements</a:t>
            </a:r>
            <a:endParaRPr lang="en-C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CA" dirty="0" smtClean="0"/>
              <a:t>  - CNCA replaces the ‘Canada Corporations Act’ (the ‘CCA’) which had not been significantly changed since enactment in 1917 (complicated legislation geared towards ‘for profit’ corporations)</a:t>
            </a:r>
          </a:p>
          <a:p>
            <a:endParaRPr lang="en-CA" dirty="0" smtClean="0"/>
          </a:p>
          <a:p>
            <a:pPr>
              <a:buNone/>
            </a:pPr>
            <a:r>
              <a:rPr lang="en-CA" dirty="0" smtClean="0"/>
              <a:t>   - CNCA simplifies the incorporation process (incorporation ‘as of right’ without need for a substantive review of Application and corporate By-Laws)</a:t>
            </a:r>
            <a:endParaRPr lang="en-CA" dirty="0"/>
          </a:p>
        </p:txBody>
      </p:sp>
      <p:sp>
        <p:nvSpPr>
          <p:cNvPr id="2" name="Title 1"/>
          <p:cNvSpPr>
            <a:spLocks noGrp="1"/>
          </p:cNvSpPr>
          <p:nvPr>
            <p:ph type="title"/>
          </p:nvPr>
        </p:nvSpPr>
        <p:spPr/>
        <p:txBody>
          <a:bodyPr>
            <a:normAutofit/>
          </a:bodyPr>
          <a:lstStyle/>
          <a:p>
            <a:r>
              <a:rPr lang="en-CA" dirty="0" smtClean="0"/>
              <a:t>Reasons for new Act:</a:t>
            </a:r>
            <a:endParaRPr lang="en-CA"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CA" dirty="0" smtClean="0"/>
              <a:t>Sheldon L. Wood B.A., LL.B.</a:t>
            </a:r>
          </a:p>
          <a:p>
            <a:endParaRPr lang="en-CA" dirty="0" smtClean="0"/>
          </a:p>
          <a:p>
            <a:pPr>
              <a:buNone/>
            </a:pPr>
            <a:r>
              <a:rPr lang="en-CA" dirty="0" smtClean="0"/>
              <a:t>General Counsel</a:t>
            </a:r>
          </a:p>
          <a:p>
            <a:pPr>
              <a:buNone/>
            </a:pPr>
            <a:r>
              <a:rPr lang="en-CA" dirty="0" smtClean="0"/>
              <a:t>Teen Challenge Inc. (Canada)</a:t>
            </a:r>
          </a:p>
          <a:p>
            <a:pPr>
              <a:buNone/>
            </a:pPr>
            <a:r>
              <a:rPr lang="en-CA" dirty="0" smtClean="0"/>
              <a:t>Lambeth Box 777</a:t>
            </a:r>
          </a:p>
          <a:p>
            <a:pPr>
              <a:buNone/>
            </a:pPr>
            <a:r>
              <a:rPr lang="en-CA" dirty="0" smtClean="0"/>
              <a:t>London, Ontario N6P 1R6</a:t>
            </a:r>
          </a:p>
          <a:p>
            <a:endParaRPr lang="en-CA" dirty="0" smtClean="0"/>
          </a:p>
          <a:p>
            <a:pPr>
              <a:buNone/>
            </a:pPr>
            <a:r>
              <a:rPr lang="en-CA" dirty="0" smtClean="0"/>
              <a:t>1-888-417-7777</a:t>
            </a:r>
          </a:p>
          <a:p>
            <a:pPr>
              <a:buNone/>
            </a:pPr>
            <a:r>
              <a:rPr lang="en-CA" dirty="0" smtClean="0"/>
              <a:t>Wood_Law@Live.com</a:t>
            </a:r>
            <a:endParaRPr lang="en-CA" dirty="0"/>
          </a:p>
        </p:txBody>
      </p:sp>
      <p:sp>
        <p:nvSpPr>
          <p:cNvPr id="3" name="Title 2"/>
          <p:cNvSpPr>
            <a:spLocks noGrp="1"/>
          </p:cNvSpPr>
          <p:nvPr>
            <p:ph type="title"/>
          </p:nvPr>
        </p:nvSpPr>
        <p:spPr/>
        <p:txBody>
          <a:bodyPr>
            <a:normAutofit fontScale="90000"/>
          </a:bodyPr>
          <a:lstStyle/>
          <a:p>
            <a:r>
              <a:rPr lang="en-CA" dirty="0" smtClean="0"/>
              <a:t>Thank you for your participation.</a:t>
            </a:r>
            <a:endParaRPr lang="en-C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CA" dirty="0" smtClean="0"/>
              <a:t>  - Provides for electronic registration of Application for Incorporation (presently not available due to need to pass regulations and set up system)</a:t>
            </a:r>
          </a:p>
          <a:p>
            <a:endParaRPr lang="en-CA" dirty="0" smtClean="0"/>
          </a:p>
          <a:p>
            <a:pPr>
              <a:buNone/>
            </a:pPr>
            <a:r>
              <a:rPr lang="en-CA" dirty="0" smtClean="0"/>
              <a:t>   - Encourage ability of non profits to engage in (limited) commercial activities to support their non profit activities (must still keep in mind common law limitations)</a:t>
            </a:r>
          </a:p>
          <a:p>
            <a:endParaRPr lang="en-CA" dirty="0" smtClean="0"/>
          </a:p>
          <a:p>
            <a:endParaRPr lang="en-CA" dirty="0"/>
          </a:p>
        </p:txBody>
      </p:sp>
      <p:sp>
        <p:nvSpPr>
          <p:cNvPr id="2" name="Title 1"/>
          <p:cNvSpPr>
            <a:spLocks noGrp="1"/>
          </p:cNvSpPr>
          <p:nvPr>
            <p:ph type="title"/>
          </p:nvPr>
        </p:nvSpPr>
        <p:spPr/>
        <p:txBody>
          <a:bodyPr/>
          <a:lstStyle/>
          <a:p>
            <a:r>
              <a:rPr lang="en-CA" dirty="0" smtClean="0"/>
              <a:t>Reasons (continued):</a:t>
            </a:r>
            <a:endParaRPr lang="en-C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CA" dirty="0" smtClean="0"/>
              <a:t>  - Encourage professionals to participate as Directors on non profit boards (‘objective’ liability standard replaces previous ‘subjective’ standard)</a:t>
            </a:r>
          </a:p>
          <a:p>
            <a:endParaRPr lang="en-CA" dirty="0" smtClean="0"/>
          </a:p>
          <a:p>
            <a:pPr>
              <a:buNone/>
            </a:pPr>
            <a:r>
              <a:rPr lang="en-CA" dirty="0" smtClean="0"/>
              <a:t>   - Directors now able to rely on professional advice, opinions and reports in making decisions (without having to make further inquiries beyond reasonable due diligence)</a:t>
            </a:r>
            <a:endParaRPr lang="en-CA" dirty="0"/>
          </a:p>
        </p:txBody>
      </p:sp>
      <p:sp>
        <p:nvSpPr>
          <p:cNvPr id="2" name="Title 1"/>
          <p:cNvSpPr>
            <a:spLocks noGrp="1"/>
          </p:cNvSpPr>
          <p:nvPr>
            <p:ph type="title"/>
          </p:nvPr>
        </p:nvSpPr>
        <p:spPr/>
        <p:txBody>
          <a:bodyPr/>
          <a:lstStyle/>
          <a:p>
            <a:r>
              <a:rPr lang="en-CA" dirty="0" smtClean="0"/>
              <a:t>Reasons (continued):</a:t>
            </a:r>
            <a:endParaRPr lang="en-C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CA" dirty="0" smtClean="0"/>
              <a:t>  - CNCA lessens the administrative burden and associated costs for smaller not-for-profit corporations (particularly regarding audit requirements)</a:t>
            </a:r>
          </a:p>
          <a:p>
            <a:pPr>
              <a:buNone/>
            </a:pPr>
            <a:endParaRPr lang="en-CA" dirty="0" smtClean="0"/>
          </a:p>
          <a:p>
            <a:pPr>
              <a:buNone/>
            </a:pPr>
            <a:r>
              <a:rPr lang="en-CA" dirty="0" smtClean="0"/>
              <a:t>  - CNCA attempts to be a plain language, workable statute (it avoids previous overlap of sections with for-profit corporations as in the CCA)</a:t>
            </a:r>
            <a:endParaRPr lang="en-CA" dirty="0"/>
          </a:p>
        </p:txBody>
      </p:sp>
      <p:sp>
        <p:nvSpPr>
          <p:cNvPr id="2" name="Title 1"/>
          <p:cNvSpPr>
            <a:spLocks noGrp="1"/>
          </p:cNvSpPr>
          <p:nvPr>
            <p:ph type="title"/>
          </p:nvPr>
        </p:nvSpPr>
        <p:spPr/>
        <p:txBody>
          <a:bodyPr/>
          <a:lstStyle/>
          <a:p>
            <a:r>
              <a:rPr lang="en-CA" dirty="0" smtClean="0"/>
              <a:t>Reasons (continued):</a:t>
            </a:r>
            <a:endParaRPr lang="en-C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624078" indent="-514350">
              <a:buNone/>
            </a:pPr>
            <a:r>
              <a:rPr lang="en-CA" dirty="0" smtClean="0"/>
              <a:t>1.  </a:t>
            </a:r>
            <a:r>
              <a:rPr lang="en-CA" u="sng" dirty="0" smtClean="0"/>
              <a:t>Comply and continue, or be dissolved</a:t>
            </a:r>
            <a:r>
              <a:rPr lang="en-CA" dirty="0" smtClean="0"/>
              <a:t>               - existing Letter Patent and by-laws need to be reviewed to ensure compliance with CNCA, otherwise there will be ‘deemed compliance’ with mandatory default provisions of the Act;</a:t>
            </a:r>
          </a:p>
          <a:p>
            <a:pPr marL="624078" indent="-514350">
              <a:buNone/>
            </a:pPr>
            <a:endParaRPr lang="en-CA" dirty="0" smtClean="0"/>
          </a:p>
          <a:p>
            <a:pPr marL="624078" indent="-514350">
              <a:buNone/>
            </a:pPr>
            <a:r>
              <a:rPr lang="en-CA" dirty="0" smtClean="0"/>
              <a:t>     - after corporate by-laws are revised to meet needs of the corporation (in accordance with allowable optional provisions under the CNCA), Articles of Continuance (Form 4031) need to be applied for (prior to October 17, 2014)</a:t>
            </a:r>
          </a:p>
        </p:txBody>
      </p:sp>
      <p:sp>
        <p:nvSpPr>
          <p:cNvPr id="2" name="Title 1"/>
          <p:cNvSpPr>
            <a:spLocks noGrp="1"/>
          </p:cNvSpPr>
          <p:nvPr>
            <p:ph type="title"/>
          </p:nvPr>
        </p:nvSpPr>
        <p:spPr/>
        <p:txBody>
          <a:bodyPr>
            <a:normAutofit/>
          </a:bodyPr>
          <a:lstStyle/>
          <a:p>
            <a:r>
              <a:rPr lang="en-CA" dirty="0" smtClean="0"/>
              <a:t> Why Not to Ignore the CNCA:</a:t>
            </a:r>
            <a:endParaRPr lang="en-C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buNone/>
            </a:pPr>
            <a:r>
              <a:rPr lang="en-CA" dirty="0" smtClean="0"/>
              <a:t>2. </a:t>
            </a:r>
            <a:r>
              <a:rPr lang="en-CA" u="sng" dirty="0" smtClean="0"/>
              <a:t>Avoid Liability</a:t>
            </a:r>
          </a:p>
          <a:p>
            <a:pPr>
              <a:buNone/>
            </a:pPr>
            <a:r>
              <a:rPr lang="en-CA" dirty="0" smtClean="0"/>
              <a:t>    There are substantive changes under the CNCA that Directors and Officers need to be aware of. Not knowing and meeting CNCA requirements in governance matters could amount to a failure to meet the legal duty of care, leading to personal liability.</a:t>
            </a:r>
          </a:p>
          <a:p>
            <a:pPr>
              <a:buNone/>
            </a:pPr>
            <a:r>
              <a:rPr lang="en-CA" dirty="0" smtClean="0"/>
              <a:t>    CNCA s.148 states “every Director and Officer... must exercise the care, diligence and skill that a reasonably prudent person would exercise”. Reasonable to assume this includes having a familiarization with legislation governing the corporation?</a:t>
            </a:r>
            <a:endParaRPr lang="en-CA" dirty="0"/>
          </a:p>
        </p:txBody>
      </p:sp>
      <p:sp>
        <p:nvSpPr>
          <p:cNvPr id="2" name="Title 1"/>
          <p:cNvSpPr>
            <a:spLocks noGrp="1"/>
          </p:cNvSpPr>
          <p:nvPr>
            <p:ph type="title"/>
          </p:nvPr>
        </p:nvSpPr>
        <p:spPr/>
        <p:txBody>
          <a:bodyPr/>
          <a:lstStyle/>
          <a:p>
            <a:r>
              <a:rPr lang="en-CA" dirty="0" smtClean="0"/>
              <a:t>Not to Ignore (continued):</a:t>
            </a:r>
            <a:endParaRPr lang="en-C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CA" dirty="0" smtClean="0"/>
              <a:t>3. </a:t>
            </a:r>
            <a:r>
              <a:rPr lang="en-CA" u="sng" dirty="0" smtClean="0"/>
              <a:t>Increased Members Rights and Powers</a:t>
            </a:r>
          </a:p>
          <a:p>
            <a:pPr>
              <a:buNone/>
            </a:pPr>
            <a:r>
              <a:rPr lang="en-CA" dirty="0" smtClean="0"/>
              <a:t>    - CNCA expands and clarifies rights and remedies available to members. Members rights are strengthened and potential ability to control (some) actions of corporation are increased.</a:t>
            </a:r>
          </a:p>
          <a:p>
            <a:endParaRPr lang="en-CA" dirty="0" smtClean="0"/>
          </a:p>
          <a:p>
            <a:pPr>
              <a:buNone/>
            </a:pPr>
            <a:r>
              <a:rPr lang="en-CA" dirty="0" smtClean="0"/>
              <a:t>4. </a:t>
            </a:r>
            <a:r>
              <a:rPr lang="en-CA" u="sng" dirty="0" smtClean="0"/>
              <a:t>Meet and deal with new audit requirements</a:t>
            </a:r>
            <a:r>
              <a:rPr lang="en-CA" dirty="0" smtClean="0"/>
              <a:t>  - define ‘soliciting’ and ‘non-soliciting’ corporations (differing revenue limits before mandatory audit)     </a:t>
            </a:r>
            <a:endParaRPr lang="en-CA" dirty="0"/>
          </a:p>
        </p:txBody>
      </p:sp>
      <p:sp>
        <p:nvSpPr>
          <p:cNvPr id="2" name="Title 1"/>
          <p:cNvSpPr>
            <a:spLocks noGrp="1"/>
          </p:cNvSpPr>
          <p:nvPr>
            <p:ph type="title"/>
          </p:nvPr>
        </p:nvSpPr>
        <p:spPr/>
        <p:txBody>
          <a:bodyPr/>
          <a:lstStyle/>
          <a:p>
            <a:r>
              <a:rPr lang="en-CA" dirty="0" smtClean="0"/>
              <a:t>Not to Ignore (continued):</a:t>
            </a:r>
            <a:endParaRPr lang="en-C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715</TotalTime>
  <Words>1902</Words>
  <Application>Microsoft Office PowerPoint</Application>
  <PresentationFormat>On-screen Show (4:3)</PresentationFormat>
  <Paragraphs>148</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Concourse</vt:lpstr>
      <vt:lpstr>The Canada Not-For-Profit Corporations Act, 2009 </vt:lpstr>
      <vt:lpstr>Two New Not-For-Profit Acts:</vt:lpstr>
      <vt:lpstr>Reasons for new Act:</vt:lpstr>
      <vt:lpstr>Reasons (continued):</vt:lpstr>
      <vt:lpstr>Reasons (continued):</vt:lpstr>
      <vt:lpstr>Reasons (continued):</vt:lpstr>
      <vt:lpstr> Why Not to Ignore the CNCA:</vt:lpstr>
      <vt:lpstr>Not to Ignore (continued):</vt:lpstr>
      <vt:lpstr>Not to Ignore (continued):</vt:lpstr>
      <vt:lpstr>CNCA Significant Changes:</vt:lpstr>
      <vt:lpstr>CNCA Changes (continued):</vt:lpstr>
      <vt:lpstr>CNCA Changes (continued):</vt:lpstr>
      <vt:lpstr>CNCA Changes (continued):</vt:lpstr>
      <vt:lpstr>CNCA Optional Provisions</vt:lpstr>
      <vt:lpstr>Optional Provisions (continued):</vt:lpstr>
      <vt:lpstr>CNCA Provisions for Directors:</vt:lpstr>
      <vt:lpstr>CNCA Directors (continued):</vt:lpstr>
      <vt:lpstr>CNCA Provisions for Members:</vt:lpstr>
      <vt:lpstr>CNCA Members (continued):</vt:lpstr>
      <vt:lpstr>CNCA Members (continued):</vt:lpstr>
      <vt:lpstr>CNCA Members (continued):</vt:lpstr>
      <vt:lpstr>CNCA Members (continued):</vt:lpstr>
      <vt:lpstr>CNCA Members (continued):</vt:lpstr>
      <vt:lpstr>CNCA Members (continued):</vt:lpstr>
      <vt:lpstr>CNCA Financial Disclosure:</vt:lpstr>
      <vt:lpstr>Financial Disclosure (continued):</vt:lpstr>
      <vt:lpstr>Financial Disclosure (continued):</vt:lpstr>
      <vt:lpstr>CNCA Audit Requirements:</vt:lpstr>
      <vt:lpstr>CNCA Audit Requirements</vt:lpstr>
      <vt:lpstr>Thank you for your participation.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Nodrodge</dc:creator>
  <cp:lastModifiedBy>Sheldon Wood</cp:lastModifiedBy>
  <cp:revision>75</cp:revision>
  <dcterms:created xsi:type="dcterms:W3CDTF">2012-03-17T13:29:43Z</dcterms:created>
  <dcterms:modified xsi:type="dcterms:W3CDTF">2012-06-21T03:09:29Z</dcterms:modified>
</cp:coreProperties>
</file>