
<file path=[Content_Types].xml><?xml version="1.0" encoding="utf-8"?>
<Types xmlns="http://schemas.openxmlformats.org/package/2006/content-types">
  <Override PartName="/ppt/slideMasters/slideMaster1.xml" ContentType="application/vnd.openxmlformats-officedocument.presentationml.slideMaster+xml"/>
  <Override PartName="/ppt/slides/slide41.xml" ContentType="application/vnd.openxmlformats-officedocument.presentationml.slide+xml"/>
  <Override PartName="/ppt/slideLayouts/slideLayout4.xml" ContentType="application/vnd.openxmlformats-officedocument.presentationml.slideLayout+xml"/>
  <Override PartName="/ppt/slides/slide117.xml" ContentType="application/vnd.openxmlformats-officedocument.presentationml.slide+xml"/>
  <Override PartName="/ppt/slides/slide50.xml" ContentType="application/vnd.openxmlformats-officedocument.presentationml.slide+xml"/>
  <Override PartName="/ppt/slides/slide18.xml" ContentType="application/vnd.openxmlformats-officedocument.presentationml.slide+xml"/>
  <Override PartName="/ppt/slides/slide127.xml" ContentType="application/vnd.openxmlformats-officedocument.presentationml.slide+xml"/>
  <Override PartName="/ppt/slides/slide60.xml" ContentType="application/vnd.openxmlformats-officedocument.presentationml.slide+xml"/>
  <Override PartName="/ppt/slides/slide28.xml" ContentType="application/vnd.openxmlformats-officedocument.presentationml.slide+xml"/>
  <Override PartName="/ppt/slides/slide136.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Override PartName="/ppt/slides/slide75.xml" ContentType="application/vnd.openxmlformats-officedocument.presentationml.slide+xml"/>
  <Override PartName="/ppt/slides/slide85.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Default Extension="jpeg" ContentType="image/jpeg"/>
  <Override PartName="/ppt/slides/slide112.xml" ContentType="application/vnd.openxmlformats-officedocument.presentationml.slide+xml"/>
  <Override PartName="/ppt/slides/slide13.xml" ContentType="application/vnd.openxmlformats-officedocument.presentationml.slide+xml"/>
  <Override PartName="/ppt/slides/slide122.xml" ContentType="application/vnd.openxmlformats-officedocument.presentationml.slide+xml"/>
  <Override PartName="/ppt/slides/slide23.xml" ContentType="application/vnd.openxmlformats-officedocument.presentationml.slide+xml"/>
  <Override PartName="/ppt/slides/slide1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108.xml" ContentType="application/vnd.openxmlformats-officedocument.presentationml.slide+xml"/>
  <Override PartName="/ppt/slides/slide141.xml" ContentType="application/vnd.openxmlformats-officedocument.presentationml.slide+xml"/>
  <Override PartName="/ppt/slides/slide42.xml" ContentType="application/vnd.openxmlformats-officedocument.presentationml.slide+xml"/>
  <Override PartName="/ppt/slideLayouts/slideLayout5.xml" ContentType="application/vnd.openxmlformats-officedocument.presentationml.slideLayout+xml"/>
  <Override PartName="/ppt/slides/slide118.xml" ContentType="application/vnd.openxmlformats-officedocument.presentationml.slide+xml"/>
  <Override PartName="/ppt/slides/slide51.xml" ContentType="application/vnd.openxmlformats-officedocument.presentationml.slide+xml"/>
  <Override PartName="/ppt/slides/slide19.xml" ContentType="application/vnd.openxmlformats-officedocument.presentationml.slide+xml"/>
  <Override PartName="/ppt/slides/slide128.xml" ContentType="application/vnd.openxmlformats-officedocument.presentationml.slide+xml"/>
  <Override PartName="/ppt/slides/slide61.xml" ContentType="application/vnd.openxmlformats-officedocument.presentationml.slide+xml"/>
  <Override PartName="/ppt/slides/slide29.xml" ContentType="application/vnd.openxmlformats-officedocument.presentationml.slide+xml"/>
  <Override PartName="/ppt/slideLayouts/slideLayout10.xml" ContentType="application/vnd.openxmlformats-officedocument.presentationml.slideLayout+xml"/>
  <Override PartName="/ppt/slides/slide137.xml" ContentType="application/vnd.openxmlformats-officedocument.presentationml.slide+xml"/>
  <Override PartName="/ppt/slides/slide38.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90.xml" ContentType="application/vnd.openxmlformats-officedocument.presentationml.slide+xml"/>
  <Override PartName="/ppt/slides/slide67.xml" ContentType="application/vnd.openxmlformats-officedocument.presentationml.slide+xml"/>
  <Override PartName="/ppt/theme/theme2.xml" ContentType="application/vnd.openxmlformats-officedocument.theme+xml"/>
  <Override PartName="/ppt/slides/slide76.xml" ContentType="application/vnd.openxmlformats-officedocument.presentationml.slide+xml"/>
  <Override PartName="/ppt/slides/slide86.xml" ContentType="application/vnd.openxmlformats-officedocument.presentationml.slide+xml"/>
  <Override PartName="/ppt/slides/slide113.xml" ContentType="application/vnd.openxmlformats-officedocument.presentationml.slide+xml"/>
  <Override PartName="/ppt/slides/slide14.xml" ContentType="application/vnd.openxmlformats-officedocument.presentationml.slide+xml"/>
  <Override PartName="/ppt/slides/slide123.xml" ContentType="application/vnd.openxmlformats-officedocument.presentationml.slide+xml"/>
  <Override PartName="/ppt/slides/slide24.xml" ContentType="application/vnd.openxmlformats-officedocument.presentationml.slide+xml"/>
  <Default Extension="bin" ContentType="application/vnd.openxmlformats-officedocument.presentationml.printerSettings"/>
  <Override PartName="/ppt/slides/slide132.xml" ContentType="application/vnd.openxmlformats-officedocument.presentationml.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s/slide109.xml" ContentType="application/vnd.openxmlformats-officedocument.presentationml.slide+xml"/>
  <Override PartName="/ppt/tableStyles.xml" ContentType="application/vnd.openxmlformats-officedocument.presentationml.tableStyles+xml"/>
  <Override PartName="/ppt/slides/slide43.xml" ContentType="application/vnd.openxmlformats-officedocument.presentationml.slide+xml"/>
  <Override PartName="/ppt/slideLayouts/slideLayout6.xml" ContentType="application/vnd.openxmlformats-officedocument.presentationml.slideLayout+xml"/>
  <Override PartName="/ppt/slides/slide119.xml" ContentType="application/vnd.openxmlformats-officedocument.presentationml.slide+xml"/>
  <Override PartName="/ppt/slides/slide52.xml" ContentType="application/vnd.openxmlformats-officedocument.presentationml.slide+xml"/>
  <Override PartName="/ppt/slideLayouts/slideLayout11.xml" ContentType="application/vnd.openxmlformats-officedocument.presentationml.slideLayout+xml"/>
  <Override PartName="/ppt/slides/slide62.xml" ContentType="application/vnd.openxmlformats-officedocument.presentationml.slide+xml"/>
  <Override PartName="/ppt/slides/slide138.xml" ContentType="application/vnd.openxmlformats-officedocument.presentationml.slide+xml"/>
  <Override PartName="/docProps/app.xml" ContentType="application/vnd.openxmlformats-officedocument.extended-properties+xml"/>
  <Override PartName="/ppt/slides/slide39.xml" ContentType="application/vnd.openxmlformats-officedocument.presentationml.slide+xml"/>
  <Override PartName="/ppt/slides/slide81.xml" ContentType="application/vnd.openxmlformats-officedocument.presentationml.slide+xml"/>
  <Override PartName="/ppt/slides/slide49.xml" ContentType="application/vnd.openxmlformats-officedocument.presentationml.slide+xml"/>
  <Override PartName="/ppt/slides/slide58.xml" ContentType="application/vnd.openxmlformats-officedocument.presentationml.slide+xml"/>
  <Override PartName="/ppt/slides/slide91.xml" ContentType="application/vnd.openxmlformats-officedocument.presentationml.slide+xml"/>
  <Override PartName="/docProps/core.xml" ContentType="application/vnd.openxmlformats-package.core-properties+xml"/>
  <Override PartName="/ppt/slides/slide68.xml" ContentType="application/vnd.openxmlformats-officedocument.presentationml.slide+xml"/>
  <Override PartName="/ppt/theme/theme3.xml" ContentType="application/vnd.openxmlformats-officedocument.theme+xml"/>
  <Override PartName="/ppt/slides/slide77.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Layouts/slideLayout1.xml" ContentType="application/vnd.openxmlformats-officedocument.presentationml.slideLayout+xml"/>
  <Override PartName="/ppt/slides/slide104.xml" ContentType="application/vnd.openxmlformats-officedocument.presentationml.slide+xml"/>
  <Override PartName="/ppt/slides/slide114.xml" ContentType="application/vnd.openxmlformats-officedocument.presentationml.slide+xml"/>
  <Override PartName="/ppt/slides/slide15.xml" ContentType="application/vnd.openxmlformats-officedocument.presentationml.slide+xml"/>
  <Override PartName="/ppt/slides/slide124.xml" ContentType="application/vnd.openxmlformats-officedocument.presentationml.slide+xml"/>
  <Override PartName="/ppt/slides/slide25.xml" ContentType="application/vnd.openxmlformats-officedocument.presentationml.slide+xml"/>
  <Override PartName="/ppt/slides/slide133.xml" ContentType="application/vnd.openxmlformats-officedocument.presentationml.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s/slide44.xml" ContentType="application/vnd.openxmlformats-officedocument.presentationml.slide+xml"/>
  <Override PartName="/ppt/slides/slide53.xml" ContentType="application/vnd.openxmlformats-officedocument.presentationml.slide+xml"/>
  <Override PartName="/ppt/slides/slide129.xml" ContentType="application/vnd.openxmlformats-officedocument.presentationml.slide+xml"/>
  <Override PartName="/ppt/slideLayouts/slideLayout12.xml" ContentType="application/vnd.openxmlformats-officedocument.presentationml.slideLayout+xml"/>
  <Override PartName="/ppt/slides/slide63.xml" ContentType="application/vnd.openxmlformats-officedocument.presentationml.slide+xml"/>
  <Override PartName="/ppt/slides/slide139.xml" ContentType="application/vnd.openxmlformats-officedocument.presentationml.slide+xml"/>
  <Override PartName="/ppt/slides/slide72.xml" ContentType="application/vnd.openxmlformats-officedocument.presentationml.slide+xml"/>
  <Override PartName="/ppt/slides/slide82.xml" ContentType="application/vnd.openxmlformats-officedocument.presentationml.slide+xml"/>
  <Override PartName="/ppt/slides/slide92.xml" ContentType="application/vnd.openxmlformats-officedocument.presentationml.slide+xml"/>
  <Override PartName="/ppt/slides/slide59.xml" ContentType="application/vnd.openxmlformats-officedocument.presentationml.slide+xml"/>
  <Override PartName="/ppt/slides/slide100.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10.xml" ContentType="application/vnd.openxmlformats-officedocument.presentationml.slide+xml"/>
  <Override PartName="/ppt/slides/slide88.xml" ContentType="application/vnd.openxmlformats-officedocument.presentationml.slide+xml"/>
  <Override PartName="/ppt/slides/slide20.xml" ContentType="application/vnd.openxmlformats-officedocument.presentationml.slide+xml"/>
  <Override PartName="/ppt/slides/slide97.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slides/slide105.xml" ContentType="application/vnd.openxmlformats-officedocument.presentationml.slide+xml"/>
  <Override PartName="/ppt/slides/slide115.xml" ContentType="application/vnd.openxmlformats-officedocument.presentationml.slide+xml"/>
  <Override PartName="/ppt/slides/slide16.xml" ContentType="application/vnd.openxmlformats-officedocument.presentationml.slide+xml"/>
  <Override PartName="/ppt/viewProps.xml" ContentType="application/vnd.openxmlformats-officedocument.presentationml.viewProps+xml"/>
  <Override PartName="/ppt/slides/slide125.xml" ContentType="application/vnd.openxmlformats-officedocument.presentationml.slide+xml"/>
  <Default Extension="rels" ContentType="application/vnd.openxmlformats-package.relationships+xml"/>
  <Override PartName="/ppt/slides/slide26.xml" ContentType="application/vnd.openxmlformats-officedocument.presentationml.slide+xml"/>
  <Override PartName="/ppt/slides/slide134.xml" ContentType="application/vnd.openxmlformats-officedocument.presentationml.slide+xml"/>
  <Override PartName="/ppt/slides/slide35.xml" ContentType="application/vnd.openxmlformats-officedocument.presentationml.slide+xml"/>
  <Override PartName="/ppt/slides/slide7.xml" ContentType="application/vnd.openxmlformats-officedocument.presentationml.slide+xml"/>
  <Default Extension="wmf" ContentType="image/x-wmf"/>
  <Override PartName="/ppt/slideLayouts/slideLayout8.xml" ContentType="application/vnd.openxmlformats-officedocument.presentationml.slideLayout+xml"/>
  <Override PartName="/ppt/slides/slide45.xml" ContentType="application/vnd.openxmlformats-officedocument.presentationml.slide+xml"/>
  <Override PartName="/ppt/slides/slide54.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s/slide73.xml" ContentType="application/vnd.openxmlformats-officedocument.presentationml.slide+xml"/>
  <Override PartName="/ppt/presentation.xml" ContentType="application/vnd.openxmlformats-officedocument.presentationml.presentation.main+xml"/>
  <Override PartName="/ppt/slides/slide83.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79.xml" ContentType="application/vnd.openxmlformats-officedocument.presentationml.slide+xml"/>
  <Override PartName="/ppt/slides/slide110.xml" ContentType="application/vnd.openxmlformats-officedocument.presentationml.slide+xml"/>
  <Override PartName="/ppt/slides/slide11.xml" ContentType="application/vnd.openxmlformats-officedocument.presentationml.slide+xml"/>
  <Override PartName="/ppt/slides/slide120.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98.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slides/slide40.xml" ContentType="application/vnd.openxmlformats-officedocument.presentationml.slide+xml"/>
  <Override PartName="/ppt/slideLayouts/slideLayout3.xml" ContentType="application/vnd.openxmlformats-officedocument.presentationml.slideLayout+xml"/>
  <Override PartName="/ppt/slides/slide116.xml" ContentType="application/vnd.openxmlformats-officedocument.presentationml.slide+xml"/>
  <Override PartName="/ppt/slides/slide17.xml" ContentType="application/vnd.openxmlformats-officedocument.presentationml.slide+xml"/>
  <Override PartName="/ppt/slides/slide126.xml" ContentType="application/vnd.openxmlformats-officedocument.presentationml.slide+xml"/>
  <Override PartName="/ppt/slides/slide27.xml" ContentType="application/vnd.openxmlformats-officedocument.presentationml.slide+xml"/>
  <Override PartName="/ppt/slides/slide135.xml" ContentType="application/vnd.openxmlformats-officedocument.presentationml.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46.xml" ContentType="application/vnd.openxmlformats-officedocument.presentationml.slide+xml"/>
  <Override PartName="/ppt/slides/slide55.xml" ContentType="application/vnd.openxmlformats-officedocument.presentationml.slide+xml"/>
  <Override PartName="/ppt/slides/slide65.xml" ContentType="application/vnd.openxmlformats-officedocument.presentationml.slide+xml"/>
  <Override PartName="/ppt/notesSlides/notesSlide1.xml" ContentType="application/vnd.openxmlformats-officedocument.presentationml.notesSlide+xml"/>
  <Override PartName="/ppt/slides/slide74.xml" ContentType="application/vnd.openxmlformats-officedocument.presentationml.slide+xml"/>
  <Override PartName="/ppt/slides/slide84.xml" ContentType="application/vnd.openxmlformats-officedocument.presentationml.slide+xml"/>
  <Override PartName="/ppt/slides/slide94.xml" ContentType="application/vnd.openxmlformats-officedocument.presentationml.slide+xml"/>
  <Override PartName="/ppt/slides/slide102.xml" ContentType="application/vnd.openxmlformats-officedocument.presentationml.slide+xml"/>
  <Override PartName="/ppt/slides/slide111.xml" ContentType="application/vnd.openxmlformats-officedocument.presentationml.slide+xml"/>
  <Override PartName="/ppt/slides/slide12.xml" ContentType="application/vnd.openxmlformats-officedocument.presentationml.slide+xml"/>
  <Override PartName="/ppt/slides/slide121.xml" ContentType="application/vnd.openxmlformats-officedocument.presentationml.slide+xml"/>
  <Override PartName="/ppt/slides/slide22.xml" ContentType="application/vnd.openxmlformats-officedocument.presentationml.slide+xml"/>
  <Override PartName="/ppt/slides/slide130.xml" ContentType="application/vnd.openxmlformats-officedocument.presentationml.slide+xml"/>
  <Override PartName="/ppt/slides/slide99.xml" ContentType="application/vnd.openxmlformats-officedocument.presentationml.slide+xml"/>
  <Override PartName="/ppt/slides/slide31.xml" ContentType="application/vnd.openxmlformats-officedocument.presentationml.slide+xml"/>
  <Override PartName="/ppt/slides/slide3.xml" ContentType="application/vnd.openxmlformats-officedocument.presentationml.slide+xml"/>
  <Override PartName="/ppt/slides/slide107.xml" ContentType="application/vnd.openxmlformats-officedocument.presentationml.slide+xml"/>
  <Override PartName="/ppt/slides/slide1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87" r:id="rId1"/>
  </p:sldMasterIdLst>
  <p:notesMasterIdLst>
    <p:notesMasterId r:id="rId143"/>
  </p:notesMasterIdLst>
  <p:handoutMasterIdLst>
    <p:handoutMasterId r:id="rId144"/>
  </p:handoutMasterIdLst>
  <p:sldIdLst>
    <p:sldId id="482" r:id="rId2"/>
    <p:sldId id="466" r:id="rId3"/>
    <p:sldId id="469" r:id="rId4"/>
    <p:sldId id="470" r:id="rId5"/>
    <p:sldId id="471" r:id="rId6"/>
    <p:sldId id="472" r:id="rId7"/>
    <p:sldId id="473" r:id="rId8"/>
    <p:sldId id="415" r:id="rId9"/>
    <p:sldId id="416" r:id="rId10"/>
    <p:sldId id="417" r:id="rId11"/>
    <p:sldId id="477" r:id="rId12"/>
    <p:sldId id="256" r:id="rId13"/>
    <p:sldId id="461" r:id="rId14"/>
    <p:sldId id="462" r:id="rId15"/>
    <p:sldId id="257" r:id="rId16"/>
    <p:sldId id="483" r:id="rId17"/>
    <p:sldId id="401" r:id="rId18"/>
    <p:sldId id="259" r:id="rId19"/>
    <p:sldId id="263" r:id="rId20"/>
    <p:sldId id="264" r:id="rId21"/>
    <p:sldId id="265" r:id="rId22"/>
    <p:sldId id="269" r:id="rId23"/>
    <p:sldId id="272" r:id="rId24"/>
    <p:sldId id="282" r:id="rId25"/>
    <p:sldId id="283" r:id="rId26"/>
    <p:sldId id="284" r:id="rId27"/>
    <p:sldId id="289" r:id="rId28"/>
    <p:sldId id="290" r:id="rId29"/>
    <p:sldId id="291" r:id="rId30"/>
    <p:sldId id="292" r:id="rId31"/>
    <p:sldId id="293" r:id="rId32"/>
    <p:sldId id="294" r:id="rId33"/>
    <p:sldId id="295" r:id="rId34"/>
    <p:sldId id="296" r:id="rId35"/>
    <p:sldId id="297" r:id="rId36"/>
    <p:sldId id="298" r:id="rId37"/>
    <p:sldId id="299" r:id="rId38"/>
    <p:sldId id="301" r:id="rId39"/>
    <p:sldId id="302" r:id="rId40"/>
    <p:sldId id="303" r:id="rId41"/>
    <p:sldId id="402" r:id="rId42"/>
    <p:sldId id="304" r:id="rId43"/>
    <p:sldId id="403" r:id="rId44"/>
    <p:sldId id="405" r:id="rId45"/>
    <p:sldId id="406" r:id="rId46"/>
    <p:sldId id="407" r:id="rId47"/>
    <p:sldId id="409" r:id="rId48"/>
    <p:sldId id="411" r:id="rId49"/>
    <p:sldId id="305" r:id="rId50"/>
    <p:sldId id="306" r:id="rId51"/>
    <p:sldId id="307" r:id="rId52"/>
    <p:sldId id="308" r:id="rId53"/>
    <p:sldId id="367" r:id="rId54"/>
    <p:sldId id="368" r:id="rId55"/>
    <p:sldId id="309" r:id="rId56"/>
    <p:sldId id="311" r:id="rId57"/>
    <p:sldId id="312" r:id="rId58"/>
    <p:sldId id="315" r:id="rId59"/>
    <p:sldId id="372" r:id="rId60"/>
    <p:sldId id="316" r:id="rId61"/>
    <p:sldId id="317" r:id="rId62"/>
    <p:sldId id="318" r:id="rId63"/>
    <p:sldId id="319" r:id="rId64"/>
    <p:sldId id="320" r:id="rId65"/>
    <p:sldId id="321" r:id="rId66"/>
    <p:sldId id="322" r:id="rId67"/>
    <p:sldId id="373" r:id="rId68"/>
    <p:sldId id="323" r:id="rId69"/>
    <p:sldId id="324" r:id="rId70"/>
    <p:sldId id="325" r:id="rId71"/>
    <p:sldId id="326" r:id="rId72"/>
    <p:sldId id="327" r:id="rId73"/>
    <p:sldId id="328" r:id="rId74"/>
    <p:sldId id="329" r:id="rId75"/>
    <p:sldId id="330" r:id="rId76"/>
    <p:sldId id="331" r:id="rId77"/>
    <p:sldId id="333" r:id="rId78"/>
    <p:sldId id="334" r:id="rId79"/>
    <p:sldId id="335" r:id="rId80"/>
    <p:sldId id="374" r:id="rId81"/>
    <p:sldId id="464" r:id="rId82"/>
    <p:sldId id="336" r:id="rId83"/>
    <p:sldId id="337" r:id="rId84"/>
    <p:sldId id="339" r:id="rId85"/>
    <p:sldId id="340" r:id="rId86"/>
    <p:sldId id="348" r:id="rId87"/>
    <p:sldId id="349" r:id="rId88"/>
    <p:sldId id="350" r:id="rId89"/>
    <p:sldId id="351" r:id="rId90"/>
    <p:sldId id="353" r:id="rId91"/>
    <p:sldId id="354" r:id="rId92"/>
    <p:sldId id="355" r:id="rId93"/>
    <p:sldId id="357" r:id="rId94"/>
    <p:sldId id="358" r:id="rId95"/>
    <p:sldId id="359" r:id="rId96"/>
    <p:sldId id="361" r:id="rId97"/>
    <p:sldId id="365" r:id="rId98"/>
    <p:sldId id="395" r:id="rId99"/>
    <p:sldId id="397" r:id="rId100"/>
    <p:sldId id="412" r:id="rId101"/>
    <p:sldId id="480" r:id="rId102"/>
    <p:sldId id="413" r:id="rId103"/>
    <p:sldId id="414" r:id="rId104"/>
    <p:sldId id="419" r:id="rId105"/>
    <p:sldId id="420" r:id="rId106"/>
    <p:sldId id="421" r:id="rId107"/>
    <p:sldId id="423" r:id="rId108"/>
    <p:sldId id="424" r:id="rId109"/>
    <p:sldId id="425" r:id="rId110"/>
    <p:sldId id="426" r:id="rId111"/>
    <p:sldId id="427" r:id="rId112"/>
    <p:sldId id="428" r:id="rId113"/>
    <p:sldId id="429" r:id="rId114"/>
    <p:sldId id="430" r:id="rId115"/>
    <p:sldId id="431" r:id="rId116"/>
    <p:sldId id="433" r:id="rId117"/>
    <p:sldId id="434" r:id="rId118"/>
    <p:sldId id="437" r:id="rId119"/>
    <p:sldId id="438" r:id="rId120"/>
    <p:sldId id="440" r:id="rId121"/>
    <p:sldId id="442" r:id="rId122"/>
    <p:sldId id="443" r:id="rId123"/>
    <p:sldId id="444" r:id="rId124"/>
    <p:sldId id="446" r:id="rId125"/>
    <p:sldId id="447" r:id="rId126"/>
    <p:sldId id="448" r:id="rId127"/>
    <p:sldId id="449" r:id="rId128"/>
    <p:sldId id="450" r:id="rId129"/>
    <p:sldId id="451" r:id="rId130"/>
    <p:sldId id="452" r:id="rId131"/>
    <p:sldId id="453" r:id="rId132"/>
    <p:sldId id="454" r:id="rId133"/>
    <p:sldId id="455" r:id="rId134"/>
    <p:sldId id="457" r:id="rId135"/>
    <p:sldId id="458" r:id="rId136"/>
    <p:sldId id="459" r:id="rId137"/>
    <p:sldId id="460" r:id="rId138"/>
    <p:sldId id="474" r:id="rId139"/>
    <p:sldId id="475" r:id="rId140"/>
    <p:sldId id="476" r:id="rId141"/>
    <p:sldId id="478" r:id="rId142"/>
  </p:sldIdLst>
  <p:sldSz cx="9144000" cy="6858000" type="screen4x3"/>
  <p:notesSz cx="7099300" cy="9385300"/>
  <p:defaultTextStyle>
    <a:defPPr>
      <a:defRPr lang="en-CA"/>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FFFF"/>
    <a:srgbClr val="FF8D3E"/>
    <a:srgbClr val="FF6600"/>
    <a:srgbClr val="FF0066"/>
    <a:srgbClr val="663300"/>
    <a:srgbClr val="FF00FF"/>
    <a:srgbClr val="000000"/>
    <a:srgbClr val="00CC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5703" autoAdjust="0"/>
    <p:restoredTop sz="92424" autoAdjust="0"/>
  </p:normalViewPr>
  <p:slideViewPr>
    <p:cSldViewPr>
      <p:cViewPr varScale="1">
        <p:scale>
          <a:sx n="65" d="100"/>
          <a:sy n="65" d="100"/>
        </p:scale>
        <p:origin x="-96" y="-6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584"/>
    </p:cViewPr>
  </p:sorterViewPr>
  <p:gridSpacing cx="78028800" cy="780288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notesMaster" Target="notesMasters/notesMaster1.xml"/><Relationship Id="rId144" Type="http://schemas.openxmlformats.org/officeDocument/2006/relationships/handoutMaster" Target="handoutMasters/handoutMaster1.xml"/><Relationship Id="rId145" Type="http://schemas.openxmlformats.org/officeDocument/2006/relationships/printerSettings" Target="printerSettings/printerSettings1.bin"/><Relationship Id="rId146" Type="http://schemas.openxmlformats.org/officeDocument/2006/relationships/presProps" Target="presProps.xml"/><Relationship Id="rId147" Type="http://schemas.openxmlformats.org/officeDocument/2006/relationships/viewProps" Target="viewProps.xml"/><Relationship Id="rId148" Type="http://schemas.openxmlformats.org/officeDocument/2006/relationships/theme" Target="theme/theme1.xml"/><Relationship Id="rId14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6363" cy="469265"/>
          </a:xfrm>
          <a:prstGeom prst="rect">
            <a:avLst/>
          </a:prstGeom>
          <a:noFill/>
          <a:ln w="9525">
            <a:noFill/>
            <a:miter lim="800000"/>
            <a:headEnd/>
            <a:tailEnd/>
          </a:ln>
          <a:effectLst/>
        </p:spPr>
        <p:txBody>
          <a:bodyPr vert="horz" wrap="square" lIns="94192" tIns="47096" rIns="94192" bIns="47096" numCol="1" anchor="t" anchorCtr="0" compatLnSpc="1">
            <a:prstTxWarp prst="textNoShape">
              <a:avLst/>
            </a:prstTxWarp>
          </a:bodyPr>
          <a:lstStyle>
            <a:lvl1pPr>
              <a:defRPr sz="1200">
                <a:latin typeface="Times New Roman" charset="0"/>
                <a:cs typeface="+mn-cs"/>
              </a:defRPr>
            </a:lvl1pPr>
          </a:lstStyle>
          <a:p>
            <a:pPr>
              <a:defRPr/>
            </a:pPr>
            <a:endParaRPr lang="en-CA"/>
          </a:p>
        </p:txBody>
      </p:sp>
      <p:sp>
        <p:nvSpPr>
          <p:cNvPr id="120835" name="Rectangle 3"/>
          <p:cNvSpPr>
            <a:spLocks noGrp="1" noChangeArrowheads="1"/>
          </p:cNvSpPr>
          <p:nvPr>
            <p:ph type="dt" sz="quarter" idx="1"/>
          </p:nvPr>
        </p:nvSpPr>
        <p:spPr bwMode="auto">
          <a:xfrm>
            <a:off x="4022937" y="0"/>
            <a:ext cx="3076363" cy="469265"/>
          </a:xfrm>
          <a:prstGeom prst="rect">
            <a:avLst/>
          </a:prstGeom>
          <a:noFill/>
          <a:ln w="9525">
            <a:noFill/>
            <a:miter lim="800000"/>
            <a:headEnd/>
            <a:tailEnd/>
          </a:ln>
          <a:effectLst/>
        </p:spPr>
        <p:txBody>
          <a:bodyPr vert="horz" wrap="square" lIns="94192" tIns="47096" rIns="94192" bIns="47096" numCol="1" anchor="t" anchorCtr="0" compatLnSpc="1">
            <a:prstTxWarp prst="textNoShape">
              <a:avLst/>
            </a:prstTxWarp>
          </a:bodyPr>
          <a:lstStyle>
            <a:lvl1pPr algn="r">
              <a:defRPr sz="1200">
                <a:latin typeface="Times New Roman" charset="0"/>
                <a:cs typeface="+mn-cs"/>
              </a:defRPr>
            </a:lvl1pPr>
          </a:lstStyle>
          <a:p>
            <a:pPr>
              <a:defRPr/>
            </a:pPr>
            <a:endParaRPr lang="en-CA"/>
          </a:p>
        </p:txBody>
      </p:sp>
      <p:sp>
        <p:nvSpPr>
          <p:cNvPr id="120836" name="Rectangle 4"/>
          <p:cNvSpPr>
            <a:spLocks noGrp="1" noChangeArrowheads="1"/>
          </p:cNvSpPr>
          <p:nvPr>
            <p:ph type="ftr" sz="quarter" idx="2"/>
          </p:nvPr>
        </p:nvSpPr>
        <p:spPr bwMode="auto">
          <a:xfrm>
            <a:off x="0" y="8916035"/>
            <a:ext cx="3076363" cy="469265"/>
          </a:xfrm>
          <a:prstGeom prst="rect">
            <a:avLst/>
          </a:prstGeom>
          <a:noFill/>
          <a:ln w="9525">
            <a:noFill/>
            <a:miter lim="800000"/>
            <a:headEnd/>
            <a:tailEnd/>
          </a:ln>
          <a:effectLst/>
        </p:spPr>
        <p:txBody>
          <a:bodyPr vert="horz" wrap="square" lIns="94192" tIns="47096" rIns="94192" bIns="47096" numCol="1" anchor="b" anchorCtr="0" compatLnSpc="1">
            <a:prstTxWarp prst="textNoShape">
              <a:avLst/>
            </a:prstTxWarp>
          </a:bodyPr>
          <a:lstStyle>
            <a:lvl1pPr>
              <a:defRPr sz="1200">
                <a:latin typeface="Times New Roman" charset="0"/>
                <a:cs typeface="+mn-cs"/>
              </a:defRPr>
            </a:lvl1pPr>
          </a:lstStyle>
          <a:p>
            <a:pPr>
              <a:defRPr/>
            </a:pPr>
            <a:endParaRPr lang="en-CA"/>
          </a:p>
        </p:txBody>
      </p:sp>
      <p:sp>
        <p:nvSpPr>
          <p:cNvPr id="120837" name="Rectangle 5"/>
          <p:cNvSpPr>
            <a:spLocks noGrp="1" noChangeArrowheads="1"/>
          </p:cNvSpPr>
          <p:nvPr>
            <p:ph type="sldNum" sz="quarter" idx="3"/>
          </p:nvPr>
        </p:nvSpPr>
        <p:spPr bwMode="auto">
          <a:xfrm>
            <a:off x="4022937" y="8916035"/>
            <a:ext cx="3076363" cy="469265"/>
          </a:xfrm>
          <a:prstGeom prst="rect">
            <a:avLst/>
          </a:prstGeom>
          <a:noFill/>
          <a:ln w="9525">
            <a:noFill/>
            <a:miter lim="800000"/>
            <a:headEnd/>
            <a:tailEnd/>
          </a:ln>
          <a:effectLst/>
        </p:spPr>
        <p:txBody>
          <a:bodyPr vert="horz" wrap="square" lIns="94192" tIns="47096" rIns="94192" bIns="47096" numCol="1" anchor="b" anchorCtr="0" compatLnSpc="1">
            <a:prstTxWarp prst="textNoShape">
              <a:avLst/>
            </a:prstTxWarp>
          </a:bodyPr>
          <a:lstStyle>
            <a:lvl1pPr algn="r">
              <a:defRPr sz="1200">
                <a:latin typeface="Times New Roman" charset="0"/>
                <a:cs typeface="+mn-cs"/>
              </a:defRPr>
            </a:lvl1pPr>
          </a:lstStyle>
          <a:p>
            <a:pPr>
              <a:defRPr/>
            </a:pPr>
            <a:fld id="{5231689B-CE11-4CB0-BF43-913792BD5C39}" type="slidenum">
              <a:rPr lang="en-CA"/>
              <a:pPr>
                <a:defRPr/>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63842" name="Rectangle 1026"/>
          <p:cNvSpPr>
            <a:spLocks noGrp="1" noChangeArrowheads="1"/>
          </p:cNvSpPr>
          <p:nvPr>
            <p:ph type="hdr" sz="quarter"/>
          </p:nvPr>
        </p:nvSpPr>
        <p:spPr bwMode="auto">
          <a:xfrm>
            <a:off x="0" y="0"/>
            <a:ext cx="3076363" cy="469265"/>
          </a:xfrm>
          <a:prstGeom prst="rect">
            <a:avLst/>
          </a:prstGeom>
          <a:noFill/>
          <a:ln w="9525">
            <a:noFill/>
            <a:miter lim="800000"/>
            <a:headEnd/>
            <a:tailEnd/>
          </a:ln>
          <a:effectLst/>
        </p:spPr>
        <p:txBody>
          <a:bodyPr vert="horz" wrap="square" lIns="94192" tIns="47096" rIns="94192" bIns="47096" numCol="1" anchor="t" anchorCtr="0" compatLnSpc="1">
            <a:prstTxWarp prst="textNoShape">
              <a:avLst/>
            </a:prstTxWarp>
          </a:bodyPr>
          <a:lstStyle>
            <a:lvl1pPr>
              <a:defRPr sz="1200">
                <a:latin typeface="Times New Roman" charset="0"/>
                <a:cs typeface="+mn-cs"/>
              </a:defRPr>
            </a:lvl1pPr>
          </a:lstStyle>
          <a:p>
            <a:pPr>
              <a:defRPr/>
            </a:pPr>
            <a:endParaRPr lang="en-CA"/>
          </a:p>
        </p:txBody>
      </p:sp>
      <p:sp>
        <p:nvSpPr>
          <p:cNvPr id="163843" name="Rectangle 1027"/>
          <p:cNvSpPr>
            <a:spLocks noGrp="1" noChangeArrowheads="1"/>
          </p:cNvSpPr>
          <p:nvPr>
            <p:ph type="dt" idx="1"/>
          </p:nvPr>
        </p:nvSpPr>
        <p:spPr bwMode="auto">
          <a:xfrm>
            <a:off x="4022937" y="0"/>
            <a:ext cx="3076363" cy="469265"/>
          </a:xfrm>
          <a:prstGeom prst="rect">
            <a:avLst/>
          </a:prstGeom>
          <a:noFill/>
          <a:ln w="9525">
            <a:noFill/>
            <a:miter lim="800000"/>
            <a:headEnd/>
            <a:tailEnd/>
          </a:ln>
          <a:effectLst/>
        </p:spPr>
        <p:txBody>
          <a:bodyPr vert="horz" wrap="square" lIns="94192" tIns="47096" rIns="94192" bIns="47096" numCol="1" anchor="t" anchorCtr="0" compatLnSpc="1">
            <a:prstTxWarp prst="textNoShape">
              <a:avLst/>
            </a:prstTxWarp>
          </a:bodyPr>
          <a:lstStyle>
            <a:lvl1pPr algn="r">
              <a:defRPr sz="1200">
                <a:latin typeface="Times New Roman" charset="0"/>
                <a:cs typeface="+mn-cs"/>
              </a:defRPr>
            </a:lvl1pPr>
          </a:lstStyle>
          <a:p>
            <a:pPr>
              <a:defRPr/>
            </a:pPr>
            <a:endParaRPr lang="en-CA"/>
          </a:p>
        </p:txBody>
      </p:sp>
      <p:sp>
        <p:nvSpPr>
          <p:cNvPr id="14340" name="Rectangle 1028"/>
          <p:cNvSpPr>
            <a:spLocks noGrp="1" noRot="1" noChangeAspect="1" noChangeArrowheads="1" noTextEdit="1"/>
          </p:cNvSpPr>
          <p:nvPr>
            <p:ph type="sldImg" idx="2"/>
          </p:nvPr>
        </p:nvSpPr>
        <p:spPr bwMode="auto">
          <a:xfrm>
            <a:off x="1203325" y="703263"/>
            <a:ext cx="4692650" cy="3519487"/>
          </a:xfrm>
          <a:prstGeom prst="rect">
            <a:avLst/>
          </a:prstGeom>
          <a:noFill/>
          <a:ln w="9525">
            <a:solidFill>
              <a:srgbClr val="000000"/>
            </a:solidFill>
            <a:miter lim="800000"/>
            <a:headEnd/>
            <a:tailEnd/>
          </a:ln>
        </p:spPr>
      </p:sp>
      <p:sp>
        <p:nvSpPr>
          <p:cNvPr id="163845" name="Rectangle 1029"/>
          <p:cNvSpPr>
            <a:spLocks noGrp="1" noChangeArrowheads="1"/>
          </p:cNvSpPr>
          <p:nvPr>
            <p:ph type="body" sz="quarter" idx="3"/>
          </p:nvPr>
        </p:nvSpPr>
        <p:spPr bwMode="auto">
          <a:xfrm>
            <a:off x="946574" y="4458018"/>
            <a:ext cx="5206153" cy="4223385"/>
          </a:xfrm>
          <a:prstGeom prst="rect">
            <a:avLst/>
          </a:prstGeom>
          <a:noFill/>
          <a:ln w="9525">
            <a:noFill/>
            <a:miter lim="800000"/>
            <a:headEnd/>
            <a:tailEnd/>
          </a:ln>
          <a:effectLst/>
        </p:spPr>
        <p:txBody>
          <a:bodyPr vert="horz" wrap="square" lIns="94192" tIns="47096" rIns="94192" bIns="47096"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163846" name="Rectangle 1030"/>
          <p:cNvSpPr>
            <a:spLocks noGrp="1" noChangeArrowheads="1"/>
          </p:cNvSpPr>
          <p:nvPr>
            <p:ph type="ftr" sz="quarter" idx="4"/>
          </p:nvPr>
        </p:nvSpPr>
        <p:spPr bwMode="auto">
          <a:xfrm>
            <a:off x="0" y="8916035"/>
            <a:ext cx="3076363" cy="469265"/>
          </a:xfrm>
          <a:prstGeom prst="rect">
            <a:avLst/>
          </a:prstGeom>
          <a:noFill/>
          <a:ln w="9525">
            <a:noFill/>
            <a:miter lim="800000"/>
            <a:headEnd/>
            <a:tailEnd/>
          </a:ln>
          <a:effectLst/>
        </p:spPr>
        <p:txBody>
          <a:bodyPr vert="horz" wrap="square" lIns="94192" tIns="47096" rIns="94192" bIns="47096" numCol="1" anchor="b" anchorCtr="0" compatLnSpc="1">
            <a:prstTxWarp prst="textNoShape">
              <a:avLst/>
            </a:prstTxWarp>
          </a:bodyPr>
          <a:lstStyle>
            <a:lvl1pPr>
              <a:defRPr sz="1200">
                <a:latin typeface="Times New Roman" charset="0"/>
                <a:cs typeface="+mn-cs"/>
              </a:defRPr>
            </a:lvl1pPr>
          </a:lstStyle>
          <a:p>
            <a:pPr>
              <a:defRPr/>
            </a:pPr>
            <a:endParaRPr lang="en-CA"/>
          </a:p>
        </p:txBody>
      </p:sp>
      <p:sp>
        <p:nvSpPr>
          <p:cNvPr id="163847" name="Rectangle 1031"/>
          <p:cNvSpPr>
            <a:spLocks noGrp="1" noChangeArrowheads="1"/>
          </p:cNvSpPr>
          <p:nvPr>
            <p:ph type="sldNum" sz="quarter" idx="5"/>
          </p:nvPr>
        </p:nvSpPr>
        <p:spPr bwMode="auto">
          <a:xfrm>
            <a:off x="4022937" y="8916035"/>
            <a:ext cx="3076363" cy="469265"/>
          </a:xfrm>
          <a:prstGeom prst="rect">
            <a:avLst/>
          </a:prstGeom>
          <a:noFill/>
          <a:ln w="9525">
            <a:noFill/>
            <a:miter lim="800000"/>
            <a:headEnd/>
            <a:tailEnd/>
          </a:ln>
          <a:effectLst/>
        </p:spPr>
        <p:txBody>
          <a:bodyPr vert="horz" wrap="square" lIns="94192" tIns="47096" rIns="94192" bIns="47096" numCol="1" anchor="b" anchorCtr="0" compatLnSpc="1">
            <a:prstTxWarp prst="textNoShape">
              <a:avLst/>
            </a:prstTxWarp>
          </a:bodyPr>
          <a:lstStyle>
            <a:lvl1pPr algn="r">
              <a:defRPr sz="1200">
                <a:latin typeface="Times New Roman" charset="0"/>
                <a:cs typeface="+mn-cs"/>
              </a:defRPr>
            </a:lvl1pPr>
          </a:lstStyle>
          <a:p>
            <a:pPr>
              <a:defRPr/>
            </a:pPr>
            <a:fld id="{ED0768AD-F504-4986-9BF9-D40D0CD9FEAE}"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3" name="Rectangle 2"/>
          <p:cNvSpPr txBox="1">
            <a:spLocks noGrp="1" noChangeArrowheads="1"/>
          </p:cNvSpPr>
          <p:nvPr/>
        </p:nvSpPr>
        <p:spPr bwMode="auto">
          <a:xfrm>
            <a:off x="0" y="0"/>
            <a:ext cx="3076363" cy="469265"/>
          </a:xfrm>
          <a:prstGeom prst="rect">
            <a:avLst/>
          </a:prstGeom>
          <a:noFill/>
          <a:ln w="9525">
            <a:noFill/>
            <a:miter lim="800000"/>
            <a:headEnd/>
            <a:tailEnd/>
          </a:ln>
        </p:spPr>
        <p:txBody>
          <a:bodyPr lIns="93928" tIns="46964" rIns="93928" bIns="46964"/>
          <a:lstStyle/>
          <a:p>
            <a:pPr defTabSz="940289"/>
            <a:r>
              <a:rPr lang="en-CA" sz="1200" dirty="0"/>
              <a:t>REDUCING THE RISK for the Church</a:t>
            </a:r>
          </a:p>
        </p:txBody>
      </p:sp>
      <p:sp>
        <p:nvSpPr>
          <p:cNvPr id="156674" name="Rectangle 6"/>
          <p:cNvSpPr txBox="1">
            <a:spLocks noGrp="1" noChangeArrowheads="1"/>
          </p:cNvSpPr>
          <p:nvPr/>
        </p:nvSpPr>
        <p:spPr bwMode="auto">
          <a:xfrm>
            <a:off x="0" y="8916035"/>
            <a:ext cx="3076363" cy="469265"/>
          </a:xfrm>
          <a:prstGeom prst="rect">
            <a:avLst/>
          </a:prstGeom>
          <a:noFill/>
          <a:ln w="9525">
            <a:noFill/>
            <a:miter lim="800000"/>
            <a:headEnd/>
            <a:tailEnd/>
          </a:ln>
        </p:spPr>
        <p:txBody>
          <a:bodyPr lIns="93928" tIns="46964" rIns="93928" bIns="46964" anchor="b"/>
          <a:lstStyle/>
          <a:p>
            <a:pPr defTabSz="940289"/>
            <a:r>
              <a:rPr lang="en-CA" sz="1200" dirty="0"/>
              <a:t>MCR - RTR Seminar A</a:t>
            </a:r>
          </a:p>
        </p:txBody>
      </p:sp>
      <p:sp>
        <p:nvSpPr>
          <p:cNvPr id="156675" name="Rectangle 7"/>
          <p:cNvSpPr txBox="1">
            <a:spLocks noGrp="1" noChangeArrowheads="1"/>
          </p:cNvSpPr>
          <p:nvPr/>
        </p:nvSpPr>
        <p:spPr bwMode="auto">
          <a:xfrm>
            <a:off x="4022937" y="8916035"/>
            <a:ext cx="3076363" cy="469265"/>
          </a:xfrm>
          <a:prstGeom prst="rect">
            <a:avLst/>
          </a:prstGeom>
          <a:noFill/>
          <a:ln w="9525">
            <a:noFill/>
            <a:miter lim="800000"/>
            <a:headEnd/>
            <a:tailEnd/>
          </a:ln>
        </p:spPr>
        <p:txBody>
          <a:bodyPr lIns="93928" tIns="46964" rIns="93928" bIns="46964" anchor="b"/>
          <a:lstStyle/>
          <a:p>
            <a:pPr algn="r" defTabSz="940289"/>
            <a:fld id="{EA9C7E29-3CA8-4FD9-97A1-87AC4C62BD40}" type="slidenum">
              <a:rPr lang="en-CA" sz="1200"/>
              <a:pPr algn="r" defTabSz="940289"/>
              <a:t>138</a:t>
            </a:fld>
            <a:endParaRPr lang="en-CA" sz="1200" dirty="0"/>
          </a:p>
        </p:txBody>
      </p:sp>
      <p:sp>
        <p:nvSpPr>
          <p:cNvPr id="156676" name="Rectangle 2"/>
          <p:cNvSpPr>
            <a:spLocks noGrp="1" noRot="1" noChangeAspect="1" noChangeArrowheads="1" noTextEdit="1"/>
          </p:cNvSpPr>
          <p:nvPr>
            <p:ph type="sldImg"/>
          </p:nvPr>
        </p:nvSpPr>
        <p:spPr>
          <a:xfrm>
            <a:off x="1204913" y="703263"/>
            <a:ext cx="4692650" cy="3519487"/>
          </a:xfrm>
          <a:ln/>
        </p:spPr>
      </p:sp>
      <p:sp>
        <p:nvSpPr>
          <p:cNvPr id="156677" name="Rectangle 3"/>
          <p:cNvSpPr>
            <a:spLocks noGrp="1" noChangeArrowheads="1"/>
          </p:cNvSpPr>
          <p:nvPr>
            <p:ph type="body" idx="1"/>
          </p:nvPr>
        </p:nvSpPr>
        <p:spPr>
          <a:noFill/>
          <a:ln/>
        </p:spPr>
        <p:txBody>
          <a:bodyPr lIns="93928" tIns="46964" rIns="93928" bIns="46964"/>
          <a:lstStyle/>
          <a:p>
            <a:pPr eaLnBrk="1" hangingPunct="1"/>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1" name="Rectangle 2"/>
          <p:cNvSpPr txBox="1">
            <a:spLocks noGrp="1" noChangeArrowheads="1"/>
          </p:cNvSpPr>
          <p:nvPr/>
        </p:nvSpPr>
        <p:spPr bwMode="auto">
          <a:xfrm>
            <a:off x="0" y="0"/>
            <a:ext cx="3076363" cy="469265"/>
          </a:xfrm>
          <a:prstGeom prst="rect">
            <a:avLst/>
          </a:prstGeom>
          <a:noFill/>
          <a:ln w="9525">
            <a:noFill/>
            <a:miter lim="800000"/>
            <a:headEnd/>
            <a:tailEnd/>
          </a:ln>
        </p:spPr>
        <p:txBody>
          <a:bodyPr lIns="93928" tIns="46964" rIns="93928" bIns="46964"/>
          <a:lstStyle/>
          <a:p>
            <a:pPr defTabSz="940289"/>
            <a:r>
              <a:rPr lang="en-CA" sz="1200" dirty="0"/>
              <a:t>REDUCING THE RISK for the Church</a:t>
            </a:r>
          </a:p>
        </p:txBody>
      </p:sp>
      <p:sp>
        <p:nvSpPr>
          <p:cNvPr id="158722" name="Rectangle 6"/>
          <p:cNvSpPr txBox="1">
            <a:spLocks noGrp="1" noChangeArrowheads="1"/>
          </p:cNvSpPr>
          <p:nvPr/>
        </p:nvSpPr>
        <p:spPr bwMode="auto">
          <a:xfrm>
            <a:off x="0" y="8916035"/>
            <a:ext cx="3076363" cy="469265"/>
          </a:xfrm>
          <a:prstGeom prst="rect">
            <a:avLst/>
          </a:prstGeom>
          <a:noFill/>
          <a:ln w="9525">
            <a:noFill/>
            <a:miter lim="800000"/>
            <a:headEnd/>
            <a:tailEnd/>
          </a:ln>
        </p:spPr>
        <p:txBody>
          <a:bodyPr lIns="93928" tIns="46964" rIns="93928" bIns="46964" anchor="b"/>
          <a:lstStyle/>
          <a:p>
            <a:pPr defTabSz="940289"/>
            <a:r>
              <a:rPr lang="en-CA" sz="1200" dirty="0"/>
              <a:t>MCR - RTR Seminar A</a:t>
            </a:r>
          </a:p>
        </p:txBody>
      </p:sp>
      <p:sp>
        <p:nvSpPr>
          <p:cNvPr id="158723" name="Rectangle 7"/>
          <p:cNvSpPr txBox="1">
            <a:spLocks noGrp="1" noChangeArrowheads="1"/>
          </p:cNvSpPr>
          <p:nvPr/>
        </p:nvSpPr>
        <p:spPr bwMode="auto">
          <a:xfrm>
            <a:off x="4022937" y="8916035"/>
            <a:ext cx="3076363" cy="469265"/>
          </a:xfrm>
          <a:prstGeom prst="rect">
            <a:avLst/>
          </a:prstGeom>
          <a:noFill/>
          <a:ln w="9525">
            <a:noFill/>
            <a:miter lim="800000"/>
            <a:headEnd/>
            <a:tailEnd/>
          </a:ln>
        </p:spPr>
        <p:txBody>
          <a:bodyPr lIns="93928" tIns="46964" rIns="93928" bIns="46964" anchor="b"/>
          <a:lstStyle/>
          <a:p>
            <a:pPr algn="r" defTabSz="940289"/>
            <a:fld id="{E4180925-B27B-4A18-9A42-2268B45EEB6A}" type="slidenum">
              <a:rPr lang="en-CA" sz="1200"/>
              <a:pPr algn="r" defTabSz="940289"/>
              <a:t>139</a:t>
            </a:fld>
            <a:endParaRPr lang="en-CA" sz="1200" dirty="0"/>
          </a:p>
        </p:txBody>
      </p:sp>
      <p:sp>
        <p:nvSpPr>
          <p:cNvPr id="158724" name="Rectangle 2"/>
          <p:cNvSpPr>
            <a:spLocks noGrp="1" noRot="1" noChangeAspect="1" noChangeArrowheads="1" noTextEdit="1"/>
          </p:cNvSpPr>
          <p:nvPr>
            <p:ph type="sldImg"/>
          </p:nvPr>
        </p:nvSpPr>
        <p:spPr>
          <a:xfrm>
            <a:off x="1204913" y="703263"/>
            <a:ext cx="4692650" cy="3519487"/>
          </a:xfrm>
          <a:ln/>
        </p:spPr>
      </p:sp>
      <p:sp>
        <p:nvSpPr>
          <p:cNvPr id="158725" name="Rectangle 3"/>
          <p:cNvSpPr>
            <a:spLocks noGrp="1" noChangeArrowheads="1"/>
          </p:cNvSpPr>
          <p:nvPr>
            <p:ph type="body" idx="1"/>
          </p:nvPr>
        </p:nvSpPr>
        <p:spPr>
          <a:noFill/>
          <a:ln/>
        </p:spPr>
        <p:txBody>
          <a:bodyPr lIns="93928" tIns="46964" rIns="93928" bIns="46964"/>
          <a:lstStyle/>
          <a:p>
            <a:pPr eaLnBrk="1" hangingPunct="1"/>
            <a:r>
              <a:rPr lang="en-US" sz="1000" dirty="0" smtClean="0">
                <a:latin typeface="Arial" charset="0"/>
                <a:cs typeface="Arial" charset="0"/>
              </a:rPr>
              <a:t>A church’s response to the recommendations made in these materials can be illustrated using a “risk meter” like the one pictured above. On one side there is low risk and on the other side there is high risk. Where do you want the “needle” to register- near the low rating or the high rating? Each church will decide for itself where the needle will appear. </a:t>
            </a:r>
          </a:p>
          <a:p>
            <a:pPr eaLnBrk="1" hangingPunct="1"/>
            <a:r>
              <a:rPr lang="en-US" sz="1000" dirty="0" smtClean="0">
                <a:latin typeface="Arial" charset="0"/>
                <a:cs typeface="Arial" charset="0"/>
              </a:rPr>
              <a:t> </a:t>
            </a:r>
          </a:p>
          <a:p>
            <a:pPr eaLnBrk="1" hangingPunct="1"/>
            <a:r>
              <a:rPr lang="en-US" sz="1000" dirty="0" smtClean="0">
                <a:latin typeface="Arial" charset="0"/>
                <a:cs typeface="Arial" charset="0"/>
              </a:rPr>
              <a:t>For example, a church leader asks if the church can use someone who has been accused of abuse but who denies any wrongdoing. Or, a church would like to use a screening procedure that does not involve reference checks. What about not using a two adult rule in the nursery due to a lack of helpers on a particular Sunday, or using a secondary screening procedure for workers who are not occasional volunteers or who are not church members? What about taking a father/mother along on an overnight activity who shows up at the last minute and volunteers to help? Such questions come down to the issue of risk. How much legal risk does a church want to assume? </a:t>
            </a:r>
          </a:p>
          <a:p>
            <a:pPr eaLnBrk="1" hangingPunct="1"/>
            <a:r>
              <a:rPr lang="en-US" sz="1000" dirty="0" smtClean="0">
                <a:latin typeface="Arial" charset="0"/>
                <a:cs typeface="Arial" charset="0"/>
              </a:rPr>
              <a:t>Churches are free to use only one attendant in nursery, or to conduct little if any screening of workers. These activities are not “illegal.” But, the effect of this will move the needle over toward the high side of the meter.</a:t>
            </a:r>
          </a:p>
          <a:p>
            <a:pPr eaLnBrk="1" hangingPunct="1"/>
            <a:r>
              <a:rPr lang="en-US" sz="1000" dirty="0" smtClean="0">
                <a:latin typeface="Arial" charset="0"/>
                <a:cs typeface="Arial" charset="0"/>
              </a:rPr>
              <a:t>Keep the idea of the “risk meter” in mind as your church makes many decisions that go into the implementation of a screening procedure. Remember, your decisions in creating and implementing a prevention program will determine where the needle will be on your church’s “Risk Meter.”</a:t>
            </a:r>
          </a:p>
          <a:p>
            <a:pPr eaLnBrk="1" hangingPunct="1"/>
            <a:endParaRPr lang="en-US" sz="1000"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pPr>
              <a:defRPr/>
            </a:pPr>
            <a:endParaRPr lang="en-CA"/>
          </a:p>
        </p:txBody>
      </p:sp>
      <p:sp>
        <p:nvSpPr>
          <p:cNvPr id="8" name="Footer Placeholder 7"/>
          <p:cNvSpPr>
            <a:spLocks noGrp="1"/>
          </p:cNvSpPr>
          <p:nvPr>
            <p:ph type="ftr" sz="quarter" idx="11"/>
          </p:nvPr>
        </p:nvSpPr>
        <p:spPr/>
        <p:txBody>
          <a:bodyPr/>
          <a:lstStyle/>
          <a:p>
            <a:pPr>
              <a:defRPr/>
            </a:pPr>
            <a:endParaRPr lang="en-CA"/>
          </a:p>
        </p:txBody>
      </p:sp>
      <p:sp>
        <p:nvSpPr>
          <p:cNvPr id="11" name="Slide Number Placeholder 10"/>
          <p:cNvSpPr>
            <a:spLocks noGrp="1"/>
          </p:cNvSpPr>
          <p:nvPr>
            <p:ph type="sldNum" sz="quarter" idx="12"/>
          </p:nvPr>
        </p:nvSpPr>
        <p:spPr/>
        <p:txBody>
          <a:bodyPr/>
          <a:lstStyle/>
          <a:p>
            <a:pPr>
              <a:defRPr/>
            </a:pPr>
            <a:fld id="{3540AACA-61CB-49BE-ACCD-A850CC83F401}" type="slidenum">
              <a:rPr lang="en-CA" smtClean="0"/>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40AE953A-10B3-4C78-81FD-70A008F1858E}" type="slidenum">
              <a:rPr lang="en-CA" smtClean="0"/>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9BCB8BFC-6EE3-402A-A907-FFA98CED5947}" type="slidenum">
              <a:rPr lang="en-CA" smtClean="0"/>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B86C7724-57BE-4748-AA03-8EEA5B043592}"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F3E14AD8-2191-4B4D-9FA5-413AF7AAAA48}" type="slidenum">
              <a:rPr lang="en-CA" smtClean="0"/>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ADBABB5B-81D8-4C0E-B547-DEBA570738B8}" type="slidenum">
              <a:rPr lang="en-CA" smtClean="0"/>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CA"/>
          </a:p>
        </p:txBody>
      </p:sp>
      <p:sp>
        <p:nvSpPr>
          <p:cNvPr id="6" name="Footer Placeholder 5"/>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p:txBody>
          <a:bodyPr/>
          <a:lstStyle/>
          <a:p>
            <a:pPr>
              <a:defRPr/>
            </a:pPr>
            <a:fld id="{7888A6A2-3C82-4F94-98A5-27B8DEB97A9A}" type="slidenum">
              <a:rPr lang="en-CA" smtClean="0"/>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CA"/>
          </a:p>
        </p:txBody>
      </p:sp>
      <p:sp>
        <p:nvSpPr>
          <p:cNvPr id="8" name="Footer Placeholder 7"/>
          <p:cNvSpPr>
            <a:spLocks noGrp="1"/>
          </p:cNvSpPr>
          <p:nvPr>
            <p:ph type="ftr" sz="quarter" idx="11"/>
          </p:nvPr>
        </p:nvSpPr>
        <p:spPr/>
        <p:txBody>
          <a:bodyPr/>
          <a:lstStyle/>
          <a:p>
            <a:pPr>
              <a:defRPr/>
            </a:pPr>
            <a:endParaRPr lang="en-CA"/>
          </a:p>
        </p:txBody>
      </p:sp>
      <p:sp>
        <p:nvSpPr>
          <p:cNvPr id="9" name="Slide Number Placeholder 8"/>
          <p:cNvSpPr>
            <a:spLocks noGrp="1"/>
          </p:cNvSpPr>
          <p:nvPr>
            <p:ph type="sldNum" sz="quarter" idx="12"/>
          </p:nvPr>
        </p:nvSpPr>
        <p:spPr/>
        <p:txBody>
          <a:bodyPr/>
          <a:lstStyle/>
          <a:p>
            <a:pPr>
              <a:defRPr/>
            </a:pPr>
            <a:fld id="{69F4CB1A-FD22-4660-933A-F51E47B214FB}" type="slidenum">
              <a:rPr lang="en-CA" smtClean="0"/>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CA"/>
          </a:p>
        </p:txBody>
      </p:sp>
      <p:sp>
        <p:nvSpPr>
          <p:cNvPr id="4" name="Footer Placeholder 3"/>
          <p:cNvSpPr>
            <a:spLocks noGrp="1"/>
          </p:cNvSpPr>
          <p:nvPr>
            <p:ph type="ftr" sz="quarter" idx="11"/>
          </p:nvPr>
        </p:nvSpPr>
        <p:spPr/>
        <p:txBody>
          <a:bodyPr/>
          <a:lstStyle/>
          <a:p>
            <a:pPr>
              <a:defRPr/>
            </a:pPr>
            <a:endParaRPr lang="en-CA"/>
          </a:p>
        </p:txBody>
      </p:sp>
      <p:sp>
        <p:nvSpPr>
          <p:cNvPr id="5" name="Slide Number Placeholder 4"/>
          <p:cNvSpPr>
            <a:spLocks noGrp="1"/>
          </p:cNvSpPr>
          <p:nvPr>
            <p:ph type="sldNum" sz="quarter" idx="12"/>
          </p:nvPr>
        </p:nvSpPr>
        <p:spPr/>
        <p:txBody>
          <a:bodyPr/>
          <a:lstStyle/>
          <a:p>
            <a:pPr>
              <a:defRPr/>
            </a:pPr>
            <a:fld id="{B00F426B-4E24-496C-AF46-888E421813FE}" type="slidenum">
              <a:rPr lang="en-CA" smtClean="0"/>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pPr>
              <a:defRPr/>
            </a:pPr>
            <a:endParaRPr lang="en-CA"/>
          </a:p>
        </p:txBody>
      </p:sp>
      <p:sp>
        <p:nvSpPr>
          <p:cNvPr id="3" name="Footer Placeholder 2"/>
          <p:cNvSpPr>
            <a:spLocks noGrp="1"/>
          </p:cNvSpPr>
          <p:nvPr>
            <p:ph type="ftr" sz="quarter" idx="11"/>
          </p:nvPr>
        </p:nvSpPr>
        <p:spPr/>
        <p:txBody>
          <a:bodyPr/>
          <a:lstStyle/>
          <a:p>
            <a:pPr>
              <a:defRPr/>
            </a:pPr>
            <a:endParaRPr lang="en-CA"/>
          </a:p>
        </p:txBody>
      </p:sp>
      <p:sp>
        <p:nvSpPr>
          <p:cNvPr id="4" name="Slide Number Placeholder 3"/>
          <p:cNvSpPr>
            <a:spLocks noGrp="1"/>
          </p:cNvSpPr>
          <p:nvPr>
            <p:ph type="sldNum" sz="quarter" idx="12"/>
          </p:nvPr>
        </p:nvSpPr>
        <p:spPr/>
        <p:txBody>
          <a:bodyPr/>
          <a:lstStyle/>
          <a:p>
            <a:pPr>
              <a:defRPr/>
            </a:pPr>
            <a:fld id="{6474953B-698A-4069-A4E8-0828559E6144}" type="slidenum">
              <a:rPr lang="en-CA" smtClean="0"/>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CA"/>
          </a:p>
        </p:txBody>
      </p:sp>
      <p:sp>
        <p:nvSpPr>
          <p:cNvPr id="6" name="Footer Placeholder 5"/>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p:txBody>
          <a:bodyPr/>
          <a:lstStyle/>
          <a:p>
            <a:pPr>
              <a:defRPr/>
            </a:pPr>
            <a:fld id="{512B51BD-E843-4B5E-95ED-F5DD46719623}" type="slidenum">
              <a:rPr lang="en-CA" smtClean="0"/>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CA"/>
          </a:p>
        </p:txBody>
      </p:sp>
      <p:sp>
        <p:nvSpPr>
          <p:cNvPr id="6" name="Footer Placeholder 5"/>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p:txBody>
          <a:bodyPr/>
          <a:lstStyle/>
          <a:p>
            <a:pPr>
              <a:defRPr/>
            </a:pPr>
            <a:fld id="{0D21A264-9F6C-461B-8A35-9EC53FD85256}" type="slidenum">
              <a:rPr lang="en-CA" smtClean="0"/>
              <a:pPr>
                <a:defRPr/>
              </a:pPr>
              <a:t>‹#›</a:t>
            </a:fld>
            <a:endParaRPr lang="en-CA"/>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lstStyle>
          <a:p>
            <a:pPr>
              <a:defRPr/>
            </a:pPr>
            <a:endParaRPr lang="en-CA"/>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lstStyle>
          <a:p>
            <a:pPr>
              <a:defRPr/>
            </a:pPr>
            <a:endParaRPr lang="en-CA"/>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lstStyle>
          <a:p>
            <a:pPr>
              <a:defRPr/>
            </a:pPr>
            <a:fld id="{9463896C-9C8A-4D2E-802F-90442E08E74E}" type="slidenum">
              <a:rPr lang="en-CA" smtClean="0"/>
              <a:pPr>
                <a:defRPr/>
              </a:pPr>
              <a:t>‹#›</a:t>
            </a:fld>
            <a:endParaRPr lang="en-CA"/>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0.wmf"/></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hyperlink" Target="mailto:r.wingfield@brokerforc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wmf"/><Relationship Id="rId3" Type="http://schemas.openxmlformats.org/officeDocument/2006/relationships/image" Target="../media/image18.w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w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00200"/>
            <a:ext cx="7772400" cy="1828800"/>
          </a:xfrm>
        </p:spPr>
        <p:txBody>
          <a:bodyPr/>
          <a:lstStyle/>
          <a:p>
            <a:pPr eaLnBrk="1" fontAlgn="auto" hangingPunct="1">
              <a:spcAft>
                <a:spcPts val="0"/>
              </a:spcAft>
              <a:defRPr/>
            </a:pPr>
            <a:r>
              <a:rPr lang="en-US" dirty="0" smtClean="0"/>
              <a:t>Child Protection Workshop</a:t>
            </a:r>
            <a:endParaRPr lang="en-US" dirty="0"/>
          </a:p>
        </p:txBody>
      </p:sp>
      <p:sp>
        <p:nvSpPr>
          <p:cNvPr id="3" name="Subtitle 2"/>
          <p:cNvSpPr>
            <a:spLocks noGrp="1"/>
          </p:cNvSpPr>
          <p:nvPr>
            <p:ph type="subTitle" idx="1"/>
          </p:nvPr>
        </p:nvSpPr>
        <p:spPr>
          <a:xfrm>
            <a:off x="722313" y="3684588"/>
            <a:ext cx="7772400" cy="1344612"/>
          </a:xfrm>
        </p:spPr>
        <p:txBody>
          <a:bodyPr>
            <a:normAutofit/>
          </a:bodyPr>
          <a:lstStyle/>
          <a:p>
            <a:pPr eaLnBrk="1" fontAlgn="auto" hangingPunct="1">
              <a:spcAft>
                <a:spcPts val="0"/>
              </a:spcAft>
              <a:buFont typeface="Wingdings 2"/>
              <a:buNone/>
              <a:defRPr/>
            </a:pPr>
            <a:r>
              <a:rPr lang="en-US" dirty="0" smtClean="0"/>
              <a:t>Presented By: Roger Wingfield</a:t>
            </a:r>
          </a:p>
          <a:p>
            <a:pPr eaLnBrk="1" fontAlgn="auto" hangingPunct="1">
              <a:spcAft>
                <a:spcPts val="0"/>
              </a:spcAft>
              <a:buFont typeface="Wingdings 2"/>
              <a:buNone/>
              <a:defRPr/>
            </a:pPr>
            <a:r>
              <a:rPr lang="en-US" dirty="0" smtClean="0"/>
              <a:t>Vice President </a:t>
            </a:r>
          </a:p>
          <a:p>
            <a:pPr eaLnBrk="1" fontAlgn="auto" hangingPunct="1">
              <a:spcAft>
                <a:spcPts val="0"/>
              </a:spcAft>
              <a:buFont typeface="Wingdings 2"/>
              <a:buNone/>
              <a:defRPr/>
            </a:pPr>
            <a:r>
              <a:rPr lang="en-US" dirty="0" smtClean="0"/>
              <a:t>Brokerforce Insurance Inc.</a:t>
            </a:r>
            <a:endParaRPr lang="en-US" dirty="0"/>
          </a:p>
        </p:txBody>
      </p:sp>
      <p:pic>
        <p:nvPicPr>
          <p:cNvPr id="6148" name="Picture 3" descr="SANC PLUS footer.png"/>
          <p:cNvPicPr>
            <a:picLocks noChangeAspect="1"/>
          </p:cNvPicPr>
          <p:nvPr/>
        </p:nvPicPr>
        <p:blipFill>
          <a:blip r:embed="rId2" cstate="print"/>
          <a:srcRect/>
          <a:stretch>
            <a:fillRect/>
          </a:stretch>
        </p:blipFill>
        <p:spPr bwMode="auto">
          <a:xfrm>
            <a:off x="5867400" y="4953000"/>
            <a:ext cx="2786063" cy="1381125"/>
          </a:xfrm>
          <a:prstGeom prst="rect">
            <a:avLst/>
          </a:prstGeom>
          <a:noFill/>
          <a:ln w="9525">
            <a:noFill/>
            <a:miter lim="800000"/>
            <a:headEnd/>
            <a:tailEnd/>
          </a:ln>
        </p:spPr>
      </p:pic>
      <p:pic>
        <p:nvPicPr>
          <p:cNvPr id="6149" name="Picture 4" descr="BROKERFORCE Header.png"/>
          <p:cNvPicPr>
            <a:picLocks noChangeAspect="1"/>
          </p:cNvPicPr>
          <p:nvPr/>
        </p:nvPicPr>
        <p:blipFill>
          <a:blip r:embed="rId3" cstate="print"/>
          <a:srcRect/>
          <a:stretch>
            <a:fillRect/>
          </a:stretch>
        </p:blipFill>
        <p:spPr bwMode="auto">
          <a:xfrm>
            <a:off x="609600" y="5105400"/>
            <a:ext cx="2954338" cy="1116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Slide Number Placeholder 5"/>
          <p:cNvSpPr>
            <a:spLocks noGrp="1"/>
          </p:cNvSpPr>
          <p:nvPr>
            <p:ph type="sldNum" sz="quarter" idx="12"/>
          </p:nvPr>
        </p:nvSpPr>
        <p:spPr>
          <a:noFill/>
        </p:spPr>
        <p:txBody>
          <a:bodyPr/>
          <a:lstStyle/>
          <a:p>
            <a:fld id="{9CC9314F-1033-450F-A602-1E04244C8CA0}" type="slidenum">
              <a:rPr lang="en-CA" smtClean="0">
                <a:latin typeface="Times New Roman" pitchFamily="18" charset="0"/>
                <a:cs typeface="Arial" charset="0"/>
              </a:rPr>
              <a:pPr/>
              <a:t>10</a:t>
            </a:fld>
            <a:endParaRPr lang="en-CA" smtClean="0">
              <a:latin typeface="Times New Roman" pitchFamily="18" charset="0"/>
              <a:cs typeface="Arial" charset="0"/>
            </a:endParaRPr>
          </a:p>
        </p:txBody>
      </p:sp>
      <p:sp>
        <p:nvSpPr>
          <p:cNvPr id="24578" name="Rectangle 2"/>
          <p:cNvSpPr>
            <a:spLocks noGrp="1" noChangeArrowheads="1"/>
          </p:cNvSpPr>
          <p:nvPr>
            <p:ph type="title" idx="4294967295"/>
          </p:nvPr>
        </p:nvSpPr>
        <p:spPr>
          <a:xfrm>
            <a:off x="533400" y="762000"/>
            <a:ext cx="8183562" cy="1052512"/>
          </a:xfrm>
        </p:spPr>
        <p:txBody>
          <a:bodyPr/>
          <a:lstStyle/>
          <a:p>
            <a:pPr eaLnBrk="1" hangingPunct="1"/>
            <a:r>
              <a:rPr lang="en-US" dirty="0" smtClean="0"/>
              <a:t>Mark 9: 35-42</a:t>
            </a:r>
            <a:endParaRPr lang="en-CA" dirty="0" smtClean="0"/>
          </a:p>
        </p:txBody>
      </p:sp>
      <p:sp>
        <p:nvSpPr>
          <p:cNvPr id="24579" name="Rectangle 3"/>
          <p:cNvSpPr>
            <a:spLocks noGrp="1" noChangeArrowheads="1"/>
          </p:cNvSpPr>
          <p:nvPr>
            <p:ph idx="4294967295"/>
          </p:nvPr>
        </p:nvSpPr>
        <p:spPr>
          <a:xfrm>
            <a:off x="533400" y="2209800"/>
            <a:ext cx="8183562" cy="4187825"/>
          </a:xfrm>
        </p:spPr>
        <p:txBody>
          <a:bodyPr/>
          <a:lstStyle/>
          <a:p>
            <a:pPr eaLnBrk="1" hangingPunct="1">
              <a:buNone/>
            </a:pPr>
            <a:r>
              <a:rPr lang="en-US" dirty="0" smtClean="0"/>
              <a:t>Verse 36 &amp; 37:</a:t>
            </a:r>
          </a:p>
          <a:p>
            <a:pPr eaLnBrk="1" hangingPunct="1">
              <a:buNone/>
            </a:pPr>
            <a:r>
              <a:rPr lang="en-US" dirty="0" smtClean="0"/>
              <a:t>  And he took a child, and set him in the midst of them; and when he had taken him in his arms, he said unto them, Whosoever shall receive one of such children in my name receiveth me;…</a:t>
            </a:r>
            <a:endParaRPr lang="en-CA"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7" name="Slide Number Placeholder 3"/>
          <p:cNvSpPr>
            <a:spLocks noGrp="1"/>
          </p:cNvSpPr>
          <p:nvPr>
            <p:ph type="sldNum" sz="quarter" idx="12"/>
          </p:nvPr>
        </p:nvSpPr>
        <p:spPr>
          <a:noFill/>
        </p:spPr>
        <p:txBody>
          <a:bodyPr/>
          <a:lstStyle/>
          <a:p>
            <a:fld id="{413F28B8-E850-4324-AB8B-4EC5326F315B}" type="slidenum">
              <a:rPr lang="en-CA" smtClean="0">
                <a:latin typeface="Times New Roman" pitchFamily="18" charset="0"/>
                <a:cs typeface="Arial" charset="0"/>
              </a:rPr>
              <a:pPr/>
              <a:t>100</a:t>
            </a:fld>
            <a:endParaRPr lang="en-CA" smtClean="0">
              <a:latin typeface="Times New Roman" pitchFamily="18" charset="0"/>
              <a:cs typeface="Arial" charset="0"/>
            </a:endParaRPr>
          </a:p>
        </p:txBody>
      </p:sp>
      <p:sp>
        <p:nvSpPr>
          <p:cNvPr id="116738" name="Oval 2"/>
          <p:cNvSpPr>
            <a:spLocks noChangeArrowheads="1"/>
          </p:cNvSpPr>
          <p:nvPr/>
        </p:nvSpPr>
        <p:spPr bwMode="auto">
          <a:xfrm>
            <a:off x="1219200" y="381000"/>
            <a:ext cx="6477000" cy="5867400"/>
          </a:xfrm>
          <a:prstGeom prst="ellipse">
            <a:avLst/>
          </a:prstGeom>
          <a:solidFill>
            <a:srgbClr val="FFFFFF"/>
          </a:solidFill>
          <a:ln w="19050">
            <a:solidFill>
              <a:srgbClr val="000000"/>
            </a:solidFill>
            <a:round/>
            <a:headEnd/>
            <a:tailEnd/>
          </a:ln>
        </p:spPr>
        <p:txBody>
          <a:bodyPr/>
          <a:lstStyle/>
          <a:p>
            <a:r>
              <a:rPr lang="en-US" b="1">
                <a:solidFill>
                  <a:srgbClr val="FF00FF"/>
                </a:solidFill>
              </a:rPr>
              <a:t>	    </a:t>
            </a:r>
            <a:r>
              <a:rPr lang="en-US" sz="3200" b="1" i="1" u="sng"/>
              <a:t>Spiritual Crisis</a:t>
            </a:r>
            <a:r>
              <a:rPr lang="en-US" b="1">
                <a:solidFill>
                  <a:srgbClr val="FF00FF"/>
                </a:solidFill>
              </a:rPr>
              <a:t>  </a:t>
            </a:r>
          </a:p>
          <a:p>
            <a:endParaRPr lang="en-US" b="1">
              <a:solidFill>
                <a:srgbClr val="FF00FF"/>
              </a:solidFill>
            </a:endParaRPr>
          </a:p>
          <a:p>
            <a:r>
              <a:rPr lang="en-US" b="1"/>
              <a:t>Financial Costs	Litigation</a:t>
            </a:r>
          </a:p>
          <a:p>
            <a:endParaRPr lang="en-US" b="1">
              <a:solidFill>
                <a:srgbClr val="FF00FF"/>
              </a:solidFill>
            </a:endParaRPr>
          </a:p>
          <a:p>
            <a:r>
              <a:rPr lang="en-US" b="1">
                <a:solidFill>
                  <a:srgbClr val="FF00FF"/>
                </a:solidFill>
              </a:rPr>
              <a:t>	</a:t>
            </a:r>
          </a:p>
          <a:p>
            <a:r>
              <a:rPr lang="en-US" b="1"/>
              <a:t>Victimization</a:t>
            </a:r>
            <a:r>
              <a:rPr lang="en-US" b="1">
                <a:solidFill>
                  <a:srgbClr val="FF00FF"/>
                </a:solidFill>
              </a:rPr>
              <a:t>		</a:t>
            </a:r>
            <a:r>
              <a:rPr lang="en-US" b="1"/>
              <a:t>Media</a:t>
            </a:r>
          </a:p>
          <a:p>
            <a:r>
              <a:rPr lang="en-US" b="1"/>
              <a:t>of Children 		Exposure</a:t>
            </a:r>
          </a:p>
          <a:p>
            <a:endParaRPr lang="en-US" b="1">
              <a:solidFill>
                <a:srgbClr val="FF00FF"/>
              </a:solidFill>
            </a:endParaRPr>
          </a:p>
          <a:p>
            <a:endParaRPr lang="en-US" b="1">
              <a:solidFill>
                <a:srgbClr val="FF00FF"/>
              </a:solidFill>
            </a:endParaRPr>
          </a:p>
          <a:p>
            <a:r>
              <a:rPr lang="en-US" b="1"/>
              <a:t>Congregational	Damaged</a:t>
            </a:r>
          </a:p>
          <a:p>
            <a:r>
              <a:rPr lang="en-US" b="1"/>
              <a:t>    Disunity		Families</a:t>
            </a:r>
          </a:p>
          <a:p>
            <a:endParaRPr lang="en-US" b="1"/>
          </a:p>
          <a:p>
            <a:r>
              <a:rPr lang="en-US" b="1"/>
              <a:t>	    Shattered Trust</a:t>
            </a:r>
            <a:endParaRPr lang="en-CA"/>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1"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9FF70484-AA2C-416F-B747-996EDF81398A}" type="slidenum">
              <a:rPr lang="en-CA" sz="1400"/>
              <a:pPr algn="r"/>
              <a:t>101</a:t>
            </a:fld>
            <a:endParaRPr lang="en-CA" sz="1400"/>
          </a:p>
        </p:txBody>
      </p:sp>
      <p:sp>
        <p:nvSpPr>
          <p:cNvPr id="117762" name="Oval 2"/>
          <p:cNvSpPr>
            <a:spLocks noChangeArrowheads="1"/>
          </p:cNvSpPr>
          <p:nvPr/>
        </p:nvSpPr>
        <p:spPr bwMode="auto">
          <a:xfrm>
            <a:off x="1219200" y="381000"/>
            <a:ext cx="6477000" cy="5867400"/>
          </a:xfrm>
          <a:prstGeom prst="ellipse">
            <a:avLst/>
          </a:prstGeom>
          <a:solidFill>
            <a:srgbClr val="FFFFFF"/>
          </a:solidFill>
          <a:ln w="19050">
            <a:solidFill>
              <a:srgbClr val="000000"/>
            </a:solidFill>
            <a:round/>
            <a:headEnd/>
            <a:tailEnd/>
          </a:ln>
        </p:spPr>
        <p:txBody>
          <a:bodyPr/>
          <a:lstStyle/>
          <a:p>
            <a:r>
              <a:rPr lang="en-US" b="1" dirty="0">
                <a:solidFill>
                  <a:srgbClr val="FF00FF"/>
                </a:solidFill>
              </a:rPr>
              <a:t>	    </a:t>
            </a:r>
            <a:r>
              <a:rPr lang="en-US" sz="3200" b="1" i="1" u="sng" dirty="0"/>
              <a:t>Spiritual Crisis</a:t>
            </a:r>
            <a:endParaRPr lang="en-US" b="1" dirty="0">
              <a:solidFill>
                <a:srgbClr val="FF00FF"/>
              </a:solidFill>
            </a:endParaRPr>
          </a:p>
          <a:p>
            <a:pPr algn="ctr"/>
            <a:r>
              <a:rPr lang="en-US" sz="2300" b="1" dirty="0">
                <a:solidFill>
                  <a:srgbClr val="FF0000"/>
                </a:solidFill>
              </a:rPr>
              <a:t>I don’t believe it</a:t>
            </a:r>
          </a:p>
          <a:p>
            <a:r>
              <a:rPr lang="en-US" b="1" dirty="0"/>
              <a:t>Financial Costs	Litigation</a:t>
            </a:r>
          </a:p>
          <a:p>
            <a:endParaRPr lang="en-US" b="1" dirty="0">
              <a:solidFill>
                <a:srgbClr val="FF00FF"/>
              </a:solidFill>
            </a:endParaRPr>
          </a:p>
          <a:p>
            <a:r>
              <a:rPr lang="en-US" b="1" dirty="0"/>
              <a:t>Victimization</a:t>
            </a:r>
            <a:r>
              <a:rPr lang="en-US" b="1" dirty="0">
                <a:solidFill>
                  <a:srgbClr val="FF00FF"/>
                </a:solidFill>
              </a:rPr>
              <a:t>		</a:t>
            </a:r>
            <a:r>
              <a:rPr lang="en-US" b="1" dirty="0"/>
              <a:t>Media</a:t>
            </a:r>
          </a:p>
          <a:p>
            <a:r>
              <a:rPr lang="en-US" b="1" dirty="0"/>
              <a:t>of Children 		Exposure</a:t>
            </a:r>
          </a:p>
          <a:p>
            <a:r>
              <a:rPr lang="en-US" sz="2300" b="1" dirty="0">
                <a:solidFill>
                  <a:srgbClr val="FF0000"/>
                </a:solidFill>
              </a:rPr>
              <a:t>I didn’t join up	I </a:t>
            </a:r>
            <a:r>
              <a:rPr lang="en-US" sz="2300" b="1" dirty="0" smtClean="0">
                <a:solidFill>
                  <a:srgbClr val="FF0000"/>
                </a:solidFill>
              </a:rPr>
              <a:t>was unsure</a:t>
            </a:r>
            <a:endParaRPr lang="en-US" sz="2300" b="1" dirty="0">
              <a:solidFill>
                <a:srgbClr val="FF0000"/>
              </a:solidFill>
            </a:endParaRPr>
          </a:p>
          <a:p>
            <a:r>
              <a:rPr lang="en-US" sz="2300" b="1" dirty="0">
                <a:solidFill>
                  <a:srgbClr val="FF0000"/>
                </a:solidFill>
              </a:rPr>
              <a:t>for this. I’m gone	about him</a:t>
            </a:r>
          </a:p>
          <a:p>
            <a:endParaRPr lang="en-US" b="1" dirty="0">
              <a:solidFill>
                <a:srgbClr val="FF00FF"/>
              </a:solidFill>
            </a:endParaRPr>
          </a:p>
          <a:p>
            <a:r>
              <a:rPr lang="en-US" b="1" dirty="0"/>
              <a:t>Congregational	Damaged</a:t>
            </a:r>
          </a:p>
          <a:p>
            <a:r>
              <a:rPr lang="en-US" b="1" dirty="0"/>
              <a:t>    Disunity		Families</a:t>
            </a:r>
          </a:p>
          <a:p>
            <a:endParaRPr lang="en-US" b="1" dirty="0"/>
          </a:p>
          <a:p>
            <a:r>
              <a:rPr lang="en-US" b="1" dirty="0"/>
              <a:t>	    Shattered Trust</a:t>
            </a:r>
            <a:endParaRPr lang="en-CA" b="1" dirty="0"/>
          </a:p>
        </p:txBody>
      </p:sp>
      <p:sp>
        <p:nvSpPr>
          <p:cNvPr id="117763" name="Line 4"/>
          <p:cNvSpPr>
            <a:spLocks noChangeShapeType="1"/>
          </p:cNvSpPr>
          <p:nvPr/>
        </p:nvSpPr>
        <p:spPr bwMode="auto">
          <a:xfrm>
            <a:off x="4419600" y="3352800"/>
            <a:ext cx="0" cy="2895600"/>
          </a:xfrm>
          <a:prstGeom prst="line">
            <a:avLst/>
          </a:prstGeom>
          <a:noFill/>
          <a:ln w="9525">
            <a:solidFill>
              <a:schemeClr val="tx1"/>
            </a:solidFill>
            <a:round/>
            <a:headEnd/>
            <a:tailEnd/>
          </a:ln>
        </p:spPr>
        <p:txBody>
          <a:bodyPr/>
          <a:lstStyle/>
          <a:p>
            <a:endParaRPr lang="en-US"/>
          </a:p>
        </p:txBody>
      </p:sp>
      <p:sp>
        <p:nvSpPr>
          <p:cNvPr id="117764" name="Line 5"/>
          <p:cNvSpPr>
            <a:spLocks noChangeShapeType="1"/>
          </p:cNvSpPr>
          <p:nvPr/>
        </p:nvSpPr>
        <p:spPr bwMode="auto">
          <a:xfrm flipV="1">
            <a:off x="4419600" y="1371600"/>
            <a:ext cx="2438400" cy="1981200"/>
          </a:xfrm>
          <a:prstGeom prst="line">
            <a:avLst/>
          </a:prstGeom>
          <a:noFill/>
          <a:ln w="9525">
            <a:solidFill>
              <a:schemeClr val="tx1"/>
            </a:solidFill>
            <a:round/>
            <a:headEnd/>
            <a:tailEnd/>
          </a:ln>
        </p:spPr>
        <p:txBody>
          <a:bodyPr/>
          <a:lstStyle/>
          <a:p>
            <a:endParaRPr lang="en-US"/>
          </a:p>
        </p:txBody>
      </p:sp>
      <p:sp>
        <p:nvSpPr>
          <p:cNvPr id="117765" name="Line 6"/>
          <p:cNvSpPr>
            <a:spLocks noChangeShapeType="1"/>
          </p:cNvSpPr>
          <p:nvPr/>
        </p:nvSpPr>
        <p:spPr bwMode="auto">
          <a:xfrm flipH="1" flipV="1">
            <a:off x="2057400" y="1371600"/>
            <a:ext cx="2362200" cy="19812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5" name="Slide Number Placeholder 5"/>
          <p:cNvSpPr>
            <a:spLocks noGrp="1"/>
          </p:cNvSpPr>
          <p:nvPr>
            <p:ph type="sldNum" sz="quarter" idx="12"/>
          </p:nvPr>
        </p:nvSpPr>
        <p:spPr>
          <a:noFill/>
        </p:spPr>
        <p:txBody>
          <a:bodyPr/>
          <a:lstStyle/>
          <a:p>
            <a:fld id="{A50EAF56-2A64-4C60-8AFC-6EC4138A416D}" type="slidenum">
              <a:rPr lang="en-CA" smtClean="0">
                <a:latin typeface="Times New Roman" pitchFamily="18" charset="0"/>
                <a:cs typeface="Arial" charset="0"/>
              </a:rPr>
              <a:pPr/>
              <a:t>102</a:t>
            </a:fld>
            <a:endParaRPr lang="en-CA" smtClean="0">
              <a:latin typeface="Times New Roman" pitchFamily="18" charset="0"/>
              <a:cs typeface="Arial" charset="0"/>
            </a:endParaRPr>
          </a:p>
        </p:txBody>
      </p:sp>
      <p:sp>
        <p:nvSpPr>
          <p:cNvPr id="118786" name="Rectangle 2"/>
          <p:cNvSpPr>
            <a:spLocks noGrp="1" noChangeArrowheads="1"/>
          </p:cNvSpPr>
          <p:nvPr>
            <p:ph type="title" idx="4294967295"/>
          </p:nvPr>
        </p:nvSpPr>
        <p:spPr>
          <a:xfrm>
            <a:off x="457200" y="457200"/>
            <a:ext cx="8183562" cy="1052512"/>
          </a:xfrm>
        </p:spPr>
        <p:txBody>
          <a:bodyPr>
            <a:normAutofit fontScale="90000"/>
          </a:bodyPr>
          <a:lstStyle/>
          <a:p>
            <a:pPr eaLnBrk="1" hangingPunct="1"/>
            <a:r>
              <a:rPr lang="en-US" b="1" dirty="0" smtClean="0">
                <a:solidFill>
                  <a:srgbClr val="FF8D3E"/>
                </a:solidFill>
              </a:rPr>
              <a:t>REDUCING THE RISK </a:t>
            </a:r>
            <a:br>
              <a:rPr lang="en-US" b="1" dirty="0" smtClean="0">
                <a:solidFill>
                  <a:srgbClr val="FF8D3E"/>
                </a:solidFill>
              </a:rPr>
            </a:br>
            <a:r>
              <a:rPr lang="en-US" b="1" dirty="0" smtClean="0">
                <a:solidFill>
                  <a:srgbClr val="FF8D3E"/>
                </a:solidFill>
              </a:rPr>
              <a:t>for the CHURCH</a:t>
            </a:r>
            <a:endParaRPr lang="en-CA" b="1" dirty="0" smtClean="0">
              <a:solidFill>
                <a:srgbClr val="FF8D3E"/>
              </a:solidFill>
            </a:endParaRPr>
          </a:p>
        </p:txBody>
      </p:sp>
      <p:sp>
        <p:nvSpPr>
          <p:cNvPr id="118787" name="Rectangle 3"/>
          <p:cNvSpPr>
            <a:spLocks noGrp="1" noChangeArrowheads="1"/>
          </p:cNvSpPr>
          <p:nvPr>
            <p:ph idx="4294967295"/>
          </p:nvPr>
        </p:nvSpPr>
        <p:spPr>
          <a:xfrm>
            <a:off x="960438" y="1676400"/>
            <a:ext cx="8183562" cy="4187825"/>
          </a:xfrm>
        </p:spPr>
        <p:txBody>
          <a:bodyPr/>
          <a:lstStyle/>
          <a:p>
            <a:pPr eaLnBrk="1" hangingPunct="1"/>
            <a:endParaRPr lang="en-US" dirty="0" smtClean="0"/>
          </a:p>
          <a:p>
            <a:pPr eaLnBrk="1" hangingPunct="1"/>
            <a:r>
              <a:rPr lang="en-US" dirty="0" smtClean="0"/>
              <a:t>Selection &amp; screening of workers both </a:t>
            </a:r>
            <a:r>
              <a:rPr lang="en-US" b="1" dirty="0" smtClean="0">
                <a:solidFill>
                  <a:srgbClr val="0070C0"/>
                </a:solidFill>
              </a:rPr>
              <a:t>PAID and VOLUNTEERS</a:t>
            </a:r>
          </a:p>
          <a:p>
            <a:pPr eaLnBrk="1" hangingPunct="1"/>
            <a:r>
              <a:rPr lang="en-US" dirty="0" smtClean="0"/>
              <a:t>Reporting process</a:t>
            </a:r>
          </a:p>
          <a:p>
            <a:pPr eaLnBrk="1" hangingPunct="1"/>
            <a:r>
              <a:rPr lang="en-US" dirty="0" smtClean="0"/>
              <a:t>Disaster Plan</a:t>
            </a:r>
          </a:p>
          <a:p>
            <a:pPr eaLnBrk="1" hangingPunct="1"/>
            <a:r>
              <a:rPr lang="en-US" dirty="0" smtClean="0"/>
              <a:t>Worker supervision</a:t>
            </a:r>
          </a:p>
          <a:p>
            <a:pPr eaLnBrk="1" hangingPunct="1"/>
            <a:r>
              <a:rPr lang="en-US" dirty="0" smtClean="0"/>
              <a:t>Adult Leader ratio</a:t>
            </a:r>
          </a:p>
          <a:p>
            <a:pPr eaLnBrk="1" hangingPunct="1"/>
            <a:endParaRPr lang="en-CA" dirty="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09" name="Slide Number Placeholder 5"/>
          <p:cNvSpPr>
            <a:spLocks noGrp="1"/>
          </p:cNvSpPr>
          <p:nvPr>
            <p:ph type="sldNum" sz="quarter" idx="12"/>
          </p:nvPr>
        </p:nvSpPr>
        <p:spPr>
          <a:noFill/>
        </p:spPr>
        <p:txBody>
          <a:bodyPr/>
          <a:lstStyle/>
          <a:p>
            <a:fld id="{1DA94E53-375B-4944-970B-88B8395181F4}" type="slidenum">
              <a:rPr lang="en-CA" smtClean="0">
                <a:latin typeface="Times New Roman" pitchFamily="18" charset="0"/>
                <a:cs typeface="Arial" charset="0"/>
              </a:rPr>
              <a:pPr/>
              <a:t>103</a:t>
            </a:fld>
            <a:endParaRPr lang="en-CA" smtClean="0">
              <a:latin typeface="Times New Roman" pitchFamily="18" charset="0"/>
              <a:cs typeface="Arial" charset="0"/>
            </a:endParaRPr>
          </a:p>
        </p:txBody>
      </p:sp>
      <p:sp>
        <p:nvSpPr>
          <p:cNvPr id="119810" name="Rectangle 2"/>
          <p:cNvSpPr>
            <a:spLocks noGrp="1" noChangeArrowheads="1"/>
          </p:cNvSpPr>
          <p:nvPr>
            <p:ph type="title" idx="4294967295"/>
          </p:nvPr>
        </p:nvSpPr>
        <p:spPr>
          <a:xfrm>
            <a:off x="457200" y="381000"/>
            <a:ext cx="8183562" cy="1052512"/>
          </a:xfrm>
        </p:spPr>
        <p:txBody>
          <a:bodyPr>
            <a:normAutofit fontScale="90000"/>
          </a:bodyPr>
          <a:lstStyle/>
          <a:p>
            <a:pPr eaLnBrk="1" hangingPunct="1"/>
            <a:r>
              <a:rPr lang="en-US" b="1" dirty="0" smtClean="0">
                <a:solidFill>
                  <a:srgbClr val="FF8D3E"/>
                </a:solidFill>
              </a:rPr>
              <a:t>REDUCING THE RISK </a:t>
            </a:r>
            <a:br>
              <a:rPr lang="en-US" b="1" dirty="0" smtClean="0">
                <a:solidFill>
                  <a:srgbClr val="FF8D3E"/>
                </a:solidFill>
              </a:rPr>
            </a:br>
            <a:r>
              <a:rPr lang="en-US" b="1" dirty="0" smtClean="0">
                <a:solidFill>
                  <a:srgbClr val="FF8D3E"/>
                </a:solidFill>
              </a:rPr>
              <a:t>for the CHURCH</a:t>
            </a:r>
            <a:endParaRPr lang="en-CA" b="1" dirty="0" smtClean="0">
              <a:solidFill>
                <a:srgbClr val="FF8D3E"/>
              </a:solidFill>
            </a:endParaRPr>
          </a:p>
        </p:txBody>
      </p:sp>
      <p:sp>
        <p:nvSpPr>
          <p:cNvPr id="119811" name="Rectangle 3"/>
          <p:cNvSpPr>
            <a:spLocks noGrp="1" noChangeArrowheads="1"/>
          </p:cNvSpPr>
          <p:nvPr>
            <p:ph idx="4294967295"/>
          </p:nvPr>
        </p:nvSpPr>
        <p:spPr>
          <a:xfrm>
            <a:off x="609600" y="1524000"/>
            <a:ext cx="8183562" cy="4187825"/>
          </a:xfrm>
        </p:spPr>
        <p:txBody>
          <a:bodyPr/>
          <a:lstStyle/>
          <a:p>
            <a:pPr eaLnBrk="1" hangingPunct="1"/>
            <a:r>
              <a:rPr lang="en-US" dirty="0" smtClean="0"/>
              <a:t>Parental permission</a:t>
            </a:r>
            <a:endParaRPr lang="en-CA" dirty="0" smtClean="0"/>
          </a:p>
          <a:p>
            <a:pPr eaLnBrk="1" hangingPunct="1"/>
            <a:r>
              <a:rPr lang="en-US" dirty="0" smtClean="0"/>
              <a:t>Response Plan</a:t>
            </a:r>
          </a:p>
          <a:p>
            <a:pPr eaLnBrk="1" hangingPunct="1"/>
            <a:r>
              <a:rPr lang="en-US" dirty="0" smtClean="0"/>
              <a:t>Screening of leaders – the TEST of being “Born Again”</a:t>
            </a:r>
          </a:p>
          <a:p>
            <a:pPr eaLnBrk="1" hangingPunct="1">
              <a:buFontTx/>
              <a:buNone/>
            </a:pPr>
            <a:endParaRPr lang="en-US" dirty="0" smtClean="0"/>
          </a:p>
          <a:p>
            <a:pPr eaLnBrk="1" hangingPunct="1"/>
            <a:r>
              <a:rPr lang="en-US" dirty="0" smtClean="0"/>
              <a:t>Check, Check, Check…</a:t>
            </a:r>
          </a:p>
          <a:p>
            <a:pPr eaLnBrk="1" hangingPunct="1"/>
            <a:endParaRPr lang="en-CA" dirty="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3" name="Slide Number Placeholder 5"/>
          <p:cNvSpPr>
            <a:spLocks noGrp="1"/>
          </p:cNvSpPr>
          <p:nvPr>
            <p:ph type="sldNum" sz="quarter" idx="12"/>
          </p:nvPr>
        </p:nvSpPr>
        <p:spPr>
          <a:noFill/>
        </p:spPr>
        <p:txBody>
          <a:bodyPr/>
          <a:lstStyle/>
          <a:p>
            <a:fld id="{D9C9520D-4C52-4BF1-A1B6-D70C528D409E}" type="slidenum">
              <a:rPr lang="en-CA" smtClean="0">
                <a:latin typeface="Times New Roman" pitchFamily="18" charset="0"/>
                <a:cs typeface="Arial" charset="0"/>
              </a:rPr>
              <a:pPr/>
              <a:t>104</a:t>
            </a:fld>
            <a:endParaRPr lang="en-CA" smtClean="0">
              <a:latin typeface="Times New Roman" pitchFamily="18" charset="0"/>
              <a:cs typeface="Arial" charset="0"/>
            </a:endParaRPr>
          </a:p>
        </p:txBody>
      </p:sp>
      <p:sp>
        <p:nvSpPr>
          <p:cNvPr id="120834" name="Rectangle 2"/>
          <p:cNvSpPr>
            <a:spLocks noGrp="1" noChangeArrowheads="1"/>
          </p:cNvSpPr>
          <p:nvPr>
            <p:ph type="title" idx="4294967295"/>
          </p:nvPr>
        </p:nvSpPr>
        <p:spPr>
          <a:xfrm>
            <a:off x="381000" y="381000"/>
            <a:ext cx="8183562" cy="1052512"/>
          </a:xfrm>
        </p:spPr>
        <p:txBody>
          <a:bodyPr/>
          <a:lstStyle/>
          <a:p>
            <a:pPr eaLnBrk="1" hangingPunct="1"/>
            <a:r>
              <a:rPr lang="en-US" b="1" dirty="0" smtClean="0">
                <a:solidFill>
                  <a:schemeClr val="accent1"/>
                </a:solidFill>
              </a:rPr>
              <a:t>Three Points to Consider</a:t>
            </a:r>
            <a:endParaRPr lang="en-CA" b="1" dirty="0" smtClean="0">
              <a:solidFill>
                <a:schemeClr val="accent1"/>
              </a:solidFill>
            </a:endParaRPr>
          </a:p>
        </p:txBody>
      </p:sp>
      <p:sp>
        <p:nvSpPr>
          <p:cNvPr id="120835" name="Rectangle 3"/>
          <p:cNvSpPr>
            <a:spLocks noGrp="1" noChangeArrowheads="1"/>
          </p:cNvSpPr>
          <p:nvPr>
            <p:ph idx="4294967295"/>
          </p:nvPr>
        </p:nvSpPr>
        <p:spPr>
          <a:xfrm>
            <a:off x="762000" y="1828800"/>
            <a:ext cx="8183562" cy="4187825"/>
          </a:xfrm>
        </p:spPr>
        <p:txBody>
          <a:bodyPr/>
          <a:lstStyle/>
          <a:p>
            <a:pPr eaLnBrk="1" hangingPunct="1"/>
            <a:r>
              <a:rPr lang="en-US" dirty="0" smtClean="0"/>
              <a:t>The screening procedure is designed to </a:t>
            </a:r>
            <a:r>
              <a:rPr lang="en-US" b="1" dirty="0" smtClean="0">
                <a:solidFill>
                  <a:srgbClr val="0000FF"/>
                </a:solidFill>
              </a:rPr>
              <a:t>provide a safe and secure environment for youth</a:t>
            </a:r>
            <a:r>
              <a:rPr lang="en-US" dirty="0" smtClean="0"/>
              <a:t> attending your church; unfortunately, some churches have become targets of child abusers/molesters because they provide immediate &amp; direct access to children in entrusting and often unsupervised environment</a:t>
            </a:r>
            <a:endParaRPr lang="en-CA" dirty="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7" name="Slide Number Placeholder 5"/>
          <p:cNvSpPr>
            <a:spLocks noGrp="1"/>
          </p:cNvSpPr>
          <p:nvPr>
            <p:ph type="sldNum" sz="quarter" idx="12"/>
          </p:nvPr>
        </p:nvSpPr>
        <p:spPr>
          <a:noFill/>
        </p:spPr>
        <p:txBody>
          <a:bodyPr/>
          <a:lstStyle/>
          <a:p>
            <a:fld id="{04D00842-3D7B-43C9-8E1A-EB15C04E0B3A}" type="slidenum">
              <a:rPr lang="en-CA" smtClean="0">
                <a:latin typeface="Times New Roman" pitchFamily="18" charset="0"/>
                <a:cs typeface="Arial" charset="0"/>
              </a:rPr>
              <a:pPr/>
              <a:t>105</a:t>
            </a:fld>
            <a:endParaRPr lang="en-CA" smtClean="0">
              <a:latin typeface="Times New Roman" pitchFamily="18" charset="0"/>
              <a:cs typeface="Arial" charset="0"/>
            </a:endParaRPr>
          </a:p>
        </p:txBody>
      </p:sp>
      <p:sp>
        <p:nvSpPr>
          <p:cNvPr id="121858" name="Rectangle 2"/>
          <p:cNvSpPr>
            <a:spLocks noGrp="1" noChangeArrowheads="1"/>
          </p:cNvSpPr>
          <p:nvPr>
            <p:ph type="title" idx="4294967295"/>
          </p:nvPr>
        </p:nvSpPr>
        <p:spPr>
          <a:xfrm>
            <a:off x="533400" y="304800"/>
            <a:ext cx="8183562" cy="1052512"/>
          </a:xfrm>
        </p:spPr>
        <p:txBody>
          <a:bodyPr/>
          <a:lstStyle/>
          <a:p>
            <a:pPr eaLnBrk="1" hangingPunct="1"/>
            <a:r>
              <a:rPr lang="en-US" b="1" dirty="0" smtClean="0">
                <a:solidFill>
                  <a:schemeClr val="accent1"/>
                </a:solidFill>
              </a:rPr>
              <a:t>Three Points to Consider</a:t>
            </a:r>
            <a:endParaRPr lang="en-CA" b="1" dirty="0" smtClean="0">
              <a:solidFill>
                <a:schemeClr val="accent1"/>
              </a:solidFill>
            </a:endParaRPr>
          </a:p>
        </p:txBody>
      </p:sp>
      <p:sp>
        <p:nvSpPr>
          <p:cNvPr id="121859" name="Rectangle 3"/>
          <p:cNvSpPr>
            <a:spLocks noGrp="1" noChangeArrowheads="1"/>
          </p:cNvSpPr>
          <p:nvPr>
            <p:ph idx="4294967295"/>
          </p:nvPr>
        </p:nvSpPr>
        <p:spPr>
          <a:xfrm>
            <a:off x="457200" y="1676400"/>
            <a:ext cx="8183562" cy="4187825"/>
          </a:xfrm>
          <a:solidFill>
            <a:schemeClr val="bg1"/>
          </a:solidFill>
          <a:ln>
            <a:noFill/>
          </a:ln>
        </p:spPr>
        <p:txBody>
          <a:bodyPr/>
          <a:lstStyle/>
          <a:p>
            <a:pPr eaLnBrk="1" hangingPunct="1"/>
            <a:r>
              <a:rPr lang="en-US" dirty="0" smtClean="0"/>
              <a:t>If you </a:t>
            </a:r>
            <a:r>
              <a:rPr lang="en-US" b="1" i="1" dirty="0" smtClean="0">
                <a:solidFill>
                  <a:srgbClr val="FF8D3E"/>
                </a:solidFill>
              </a:rPr>
              <a:t>fail</a:t>
            </a:r>
            <a:r>
              <a:rPr lang="en-US" dirty="0" smtClean="0"/>
              <a:t> to screen properly, your church’s </a:t>
            </a:r>
            <a:r>
              <a:rPr lang="en-US" b="1" u="sng" dirty="0" smtClean="0">
                <a:solidFill>
                  <a:srgbClr val="0070C0"/>
                </a:solidFill>
              </a:rPr>
              <a:t>legal liability</a:t>
            </a:r>
            <a:r>
              <a:rPr lang="en-US" dirty="0" smtClean="0">
                <a:solidFill>
                  <a:srgbClr val="0070C0"/>
                </a:solidFill>
              </a:rPr>
              <a:t> </a:t>
            </a:r>
            <a:r>
              <a:rPr lang="en-US" dirty="0" smtClean="0"/>
              <a:t>increases, exposing the church and congregation to unreasonable and undo financial hardship on all members, especially deacons, elders, trustees and pastoral staff </a:t>
            </a:r>
            <a:endParaRPr lang="en-CA" dirty="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1" name="Slide Number Placeholder 5"/>
          <p:cNvSpPr>
            <a:spLocks noGrp="1"/>
          </p:cNvSpPr>
          <p:nvPr>
            <p:ph type="sldNum" sz="quarter" idx="12"/>
          </p:nvPr>
        </p:nvSpPr>
        <p:spPr>
          <a:noFill/>
        </p:spPr>
        <p:txBody>
          <a:bodyPr/>
          <a:lstStyle/>
          <a:p>
            <a:fld id="{6F4B03A8-A8D1-4309-B0BA-627280862AA2}" type="slidenum">
              <a:rPr lang="en-CA" smtClean="0">
                <a:latin typeface="Times New Roman" pitchFamily="18" charset="0"/>
                <a:cs typeface="Arial" charset="0"/>
              </a:rPr>
              <a:pPr/>
              <a:t>106</a:t>
            </a:fld>
            <a:endParaRPr lang="en-CA" smtClean="0">
              <a:latin typeface="Times New Roman" pitchFamily="18" charset="0"/>
              <a:cs typeface="Arial" charset="0"/>
            </a:endParaRPr>
          </a:p>
        </p:txBody>
      </p:sp>
      <p:sp>
        <p:nvSpPr>
          <p:cNvPr id="122882" name="Rectangle 2"/>
          <p:cNvSpPr>
            <a:spLocks noGrp="1" noChangeArrowheads="1"/>
          </p:cNvSpPr>
          <p:nvPr>
            <p:ph type="title" idx="4294967295"/>
          </p:nvPr>
        </p:nvSpPr>
        <p:spPr>
          <a:xfrm>
            <a:off x="457200" y="533400"/>
            <a:ext cx="8183562" cy="1052512"/>
          </a:xfrm>
        </p:spPr>
        <p:txBody>
          <a:bodyPr/>
          <a:lstStyle/>
          <a:p>
            <a:pPr eaLnBrk="1" hangingPunct="1"/>
            <a:r>
              <a:rPr lang="en-US" b="1" dirty="0" smtClean="0">
                <a:solidFill>
                  <a:schemeClr val="accent1"/>
                </a:solidFill>
              </a:rPr>
              <a:t>Three Points to Consider</a:t>
            </a:r>
            <a:endParaRPr lang="en-CA" b="1" dirty="0" smtClean="0">
              <a:solidFill>
                <a:schemeClr val="accent1"/>
              </a:solidFill>
            </a:endParaRPr>
          </a:p>
        </p:txBody>
      </p:sp>
      <p:sp>
        <p:nvSpPr>
          <p:cNvPr id="122883" name="Rectangle 3"/>
          <p:cNvSpPr>
            <a:spLocks noGrp="1" noChangeArrowheads="1"/>
          </p:cNvSpPr>
          <p:nvPr>
            <p:ph idx="4294967295"/>
          </p:nvPr>
        </p:nvSpPr>
        <p:spPr>
          <a:xfrm>
            <a:off x="533400" y="1905000"/>
            <a:ext cx="8183562" cy="4187825"/>
          </a:xfrm>
        </p:spPr>
        <p:txBody>
          <a:bodyPr/>
          <a:lstStyle/>
          <a:p>
            <a:pPr eaLnBrk="1" hangingPunct="1">
              <a:lnSpc>
                <a:spcPct val="90000"/>
              </a:lnSpc>
            </a:pPr>
            <a:r>
              <a:rPr lang="en-US" dirty="0" smtClean="0"/>
              <a:t>If you fail to screen properly, your church’s General Liability policy may exclude or limit coverage for acts of molestation/abuse; if so, </a:t>
            </a:r>
            <a:r>
              <a:rPr lang="en-US" u="sng" dirty="0" smtClean="0"/>
              <a:t>you have a potentially enormous risk</a:t>
            </a:r>
            <a:r>
              <a:rPr lang="en-US" dirty="0" smtClean="0"/>
              <a:t>!</a:t>
            </a:r>
          </a:p>
          <a:p>
            <a:pPr eaLnBrk="1" hangingPunct="1">
              <a:lnSpc>
                <a:spcPct val="90000"/>
              </a:lnSpc>
            </a:pPr>
            <a:endParaRPr lang="en-US" i="1" dirty="0" smtClean="0"/>
          </a:p>
          <a:p>
            <a:pPr eaLnBrk="1" hangingPunct="1">
              <a:lnSpc>
                <a:spcPct val="90000"/>
              </a:lnSpc>
            </a:pPr>
            <a:r>
              <a:rPr lang="en-US" b="1" i="1" dirty="0" smtClean="0">
                <a:solidFill>
                  <a:srgbClr val="0070C0"/>
                </a:solidFill>
              </a:rPr>
              <a:t>Reducing this Risk is worth whatever inconvenience might be generated in implementing a screening process!!!</a:t>
            </a:r>
            <a:endParaRPr lang="en-CA" b="1" i="1" dirty="0" smtClean="0">
              <a:solidFill>
                <a:srgbClr val="0070C0"/>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5" name="Slide Number Placeholder 5"/>
          <p:cNvSpPr>
            <a:spLocks noGrp="1"/>
          </p:cNvSpPr>
          <p:nvPr>
            <p:ph type="sldNum" sz="quarter" idx="12"/>
          </p:nvPr>
        </p:nvSpPr>
        <p:spPr>
          <a:noFill/>
        </p:spPr>
        <p:txBody>
          <a:bodyPr/>
          <a:lstStyle/>
          <a:p>
            <a:fld id="{AC7DE2E2-5BED-450B-800E-811E83E50A9A}" type="slidenum">
              <a:rPr lang="en-CA" smtClean="0">
                <a:latin typeface="Times New Roman" pitchFamily="18" charset="0"/>
                <a:cs typeface="Arial" charset="0"/>
              </a:rPr>
              <a:pPr/>
              <a:t>107</a:t>
            </a:fld>
            <a:endParaRPr lang="en-CA" smtClean="0">
              <a:latin typeface="Times New Roman" pitchFamily="18" charset="0"/>
              <a:cs typeface="Arial" charset="0"/>
            </a:endParaRPr>
          </a:p>
        </p:txBody>
      </p:sp>
      <p:sp>
        <p:nvSpPr>
          <p:cNvPr id="123906" name="Rectangle 2"/>
          <p:cNvSpPr>
            <a:spLocks noGrp="1" noChangeArrowheads="1"/>
          </p:cNvSpPr>
          <p:nvPr>
            <p:ph type="title" idx="4294967295"/>
          </p:nvPr>
        </p:nvSpPr>
        <p:spPr>
          <a:xfrm>
            <a:off x="457200" y="381000"/>
            <a:ext cx="8183562" cy="900112"/>
          </a:xfrm>
        </p:spPr>
        <p:txBody>
          <a:bodyPr>
            <a:normAutofit fontScale="90000"/>
          </a:bodyPr>
          <a:lstStyle/>
          <a:p>
            <a:pPr eaLnBrk="1" hangingPunct="1"/>
            <a:r>
              <a:rPr lang="en-US" b="1" dirty="0" smtClean="0"/>
              <a:t>Have you Screened the following?</a:t>
            </a:r>
            <a:endParaRPr lang="en-CA" b="1" dirty="0" smtClean="0"/>
          </a:p>
        </p:txBody>
      </p:sp>
      <p:sp>
        <p:nvSpPr>
          <p:cNvPr id="123907" name="Rectangle 3"/>
          <p:cNvSpPr>
            <a:spLocks noGrp="1" noChangeArrowheads="1"/>
          </p:cNvSpPr>
          <p:nvPr>
            <p:ph idx="4294967295"/>
          </p:nvPr>
        </p:nvSpPr>
        <p:spPr>
          <a:xfrm>
            <a:off x="457200" y="1752600"/>
            <a:ext cx="8183562" cy="4187825"/>
          </a:xfrm>
        </p:spPr>
        <p:txBody>
          <a:bodyPr/>
          <a:lstStyle/>
          <a:p>
            <a:pPr eaLnBrk="1" hangingPunct="1">
              <a:lnSpc>
                <a:spcPct val="90000"/>
              </a:lnSpc>
            </a:pPr>
            <a:r>
              <a:rPr lang="en-US" u="sng" dirty="0" smtClean="0"/>
              <a:t>Trained leaders</a:t>
            </a:r>
            <a:r>
              <a:rPr lang="en-US" dirty="0" smtClean="0"/>
              <a:t> work one-on-one counselling youth; instruct in games and Bible study and lead outings</a:t>
            </a:r>
          </a:p>
          <a:p>
            <a:pPr eaLnBrk="1" hangingPunct="1">
              <a:lnSpc>
                <a:spcPct val="90000"/>
              </a:lnSpc>
            </a:pPr>
            <a:r>
              <a:rPr lang="en-US" u="sng" dirty="0" smtClean="0"/>
              <a:t>Listeners</a:t>
            </a:r>
            <a:r>
              <a:rPr lang="en-US" dirty="0" smtClean="0"/>
              <a:t> listen to verses and do book work- usually one-on-one; watch for counselling opportunities</a:t>
            </a:r>
          </a:p>
          <a:p>
            <a:pPr eaLnBrk="1" hangingPunct="1">
              <a:lnSpc>
                <a:spcPct val="90000"/>
              </a:lnSpc>
            </a:pPr>
            <a:r>
              <a:rPr lang="en-US" u="sng" dirty="0" smtClean="0"/>
              <a:t>Helpers</a:t>
            </a:r>
            <a:r>
              <a:rPr lang="en-US" dirty="0" smtClean="0"/>
              <a:t> prepare snacks, listen, take youth to bathroom and drive youth to events</a:t>
            </a:r>
            <a:endParaRPr lang="en-CA" dirty="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29" name="Slide Number Placeholder 5"/>
          <p:cNvSpPr>
            <a:spLocks noGrp="1"/>
          </p:cNvSpPr>
          <p:nvPr>
            <p:ph type="sldNum" sz="quarter" idx="12"/>
          </p:nvPr>
        </p:nvSpPr>
        <p:spPr>
          <a:noFill/>
        </p:spPr>
        <p:txBody>
          <a:bodyPr/>
          <a:lstStyle/>
          <a:p>
            <a:fld id="{D9920D54-9B5A-4B90-A3B8-C5791C63E716}" type="slidenum">
              <a:rPr lang="en-CA" smtClean="0">
                <a:latin typeface="Times New Roman" pitchFamily="18" charset="0"/>
                <a:cs typeface="Arial" charset="0"/>
              </a:rPr>
              <a:pPr/>
              <a:t>108</a:t>
            </a:fld>
            <a:endParaRPr lang="en-CA" smtClean="0">
              <a:latin typeface="Times New Roman" pitchFamily="18" charset="0"/>
              <a:cs typeface="Arial" charset="0"/>
            </a:endParaRPr>
          </a:p>
        </p:txBody>
      </p:sp>
      <p:sp>
        <p:nvSpPr>
          <p:cNvPr id="124931" name="Rectangle 3"/>
          <p:cNvSpPr>
            <a:spLocks noGrp="1" noChangeArrowheads="1"/>
          </p:cNvSpPr>
          <p:nvPr>
            <p:ph idx="4294967295"/>
          </p:nvPr>
        </p:nvSpPr>
        <p:spPr>
          <a:xfrm>
            <a:off x="609600" y="1752600"/>
            <a:ext cx="8183562" cy="4187825"/>
          </a:xfrm>
        </p:spPr>
        <p:txBody>
          <a:bodyPr/>
          <a:lstStyle/>
          <a:p>
            <a:pPr marL="609600" indent="-609600"/>
            <a:r>
              <a:rPr lang="en-US" dirty="0" smtClean="0"/>
              <a:t>Do they possess a true relationship with </a:t>
            </a:r>
          </a:p>
          <a:p>
            <a:pPr marL="609600" indent="-609600" eaLnBrk="1" hangingPunct="1">
              <a:buFontTx/>
              <a:buNone/>
            </a:pPr>
            <a:r>
              <a:rPr lang="en-US" dirty="0" smtClean="0"/>
              <a:t>      Jesus Christ? Have you tested that      </a:t>
            </a:r>
          </a:p>
          <a:p>
            <a:pPr marL="609600" indent="-609600" eaLnBrk="1" hangingPunct="1">
              <a:buFontTx/>
              <a:buNone/>
            </a:pPr>
            <a:r>
              <a:rPr lang="en-US" dirty="0" smtClean="0"/>
              <a:t>      relationship or only taken it at </a:t>
            </a:r>
            <a:r>
              <a:rPr lang="en-US" i="1" dirty="0" smtClean="0"/>
              <a:t>face value</a:t>
            </a:r>
          </a:p>
          <a:p>
            <a:pPr marL="609600" indent="-609600"/>
            <a:r>
              <a:rPr lang="en-US" dirty="0" smtClean="0"/>
              <a:t>Do they believe that scriptures as witnessed by word and action?</a:t>
            </a:r>
          </a:p>
          <a:p>
            <a:pPr marL="609600" indent="-609600"/>
            <a:r>
              <a:rPr lang="en-US" dirty="0" smtClean="0"/>
              <a:t>Do they adhere to your Statement of Faith</a:t>
            </a:r>
          </a:p>
          <a:p>
            <a:pPr marL="609600" indent="-609600" eaLnBrk="1" hangingPunct="1"/>
            <a:endParaRPr lang="en-CA" dirty="0" smtClean="0"/>
          </a:p>
        </p:txBody>
      </p:sp>
      <p:sp>
        <p:nvSpPr>
          <p:cNvPr id="5" name="Rectangle 2"/>
          <p:cNvSpPr txBox="1">
            <a:spLocks noChangeArrowheads="1"/>
          </p:cNvSpPr>
          <p:nvPr/>
        </p:nvSpPr>
        <p:spPr>
          <a:xfrm>
            <a:off x="533400" y="914400"/>
            <a:ext cx="8183562" cy="1052512"/>
          </a:xfrm>
          <a:prstGeom prst="rect">
            <a:avLst/>
          </a:prstGeom>
        </p:spPr>
        <p:txBody>
          <a:bodyPr vert="horz" anchor="b">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Have you Screened the following?</a:t>
            </a:r>
            <a:endParaRPr kumimoji="0" lang="en-CA" sz="36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3" name="Slide Number Placeholder 5"/>
          <p:cNvSpPr>
            <a:spLocks noGrp="1"/>
          </p:cNvSpPr>
          <p:nvPr>
            <p:ph type="sldNum" sz="quarter" idx="12"/>
          </p:nvPr>
        </p:nvSpPr>
        <p:spPr>
          <a:noFill/>
        </p:spPr>
        <p:txBody>
          <a:bodyPr/>
          <a:lstStyle/>
          <a:p>
            <a:fld id="{CCAE1606-C883-4FEF-A86D-CE6F487D843F}" type="slidenum">
              <a:rPr lang="en-CA" smtClean="0">
                <a:latin typeface="Times New Roman" pitchFamily="18" charset="0"/>
                <a:cs typeface="Arial" charset="0"/>
              </a:rPr>
              <a:pPr/>
              <a:t>109</a:t>
            </a:fld>
            <a:endParaRPr lang="en-CA" smtClean="0">
              <a:latin typeface="Times New Roman" pitchFamily="18" charset="0"/>
              <a:cs typeface="Arial" charset="0"/>
            </a:endParaRPr>
          </a:p>
        </p:txBody>
      </p:sp>
      <p:sp>
        <p:nvSpPr>
          <p:cNvPr id="125954" name="Rectangle 2"/>
          <p:cNvSpPr>
            <a:spLocks noGrp="1" noChangeArrowheads="1"/>
          </p:cNvSpPr>
          <p:nvPr>
            <p:ph type="title" idx="4294967295"/>
          </p:nvPr>
        </p:nvSpPr>
        <p:spPr>
          <a:xfrm>
            <a:off x="457200" y="152400"/>
            <a:ext cx="8183562" cy="1052512"/>
          </a:xfrm>
        </p:spPr>
        <p:txBody>
          <a:bodyPr>
            <a:normAutofit fontScale="90000"/>
          </a:bodyPr>
          <a:lstStyle/>
          <a:p>
            <a:pPr eaLnBrk="1" hangingPunct="1"/>
            <a:r>
              <a:rPr lang="en-US" b="1" dirty="0" smtClean="0"/>
              <a:t>Have you Screened the following?</a:t>
            </a:r>
            <a:endParaRPr lang="en-CA" b="1" dirty="0" smtClean="0"/>
          </a:p>
        </p:txBody>
      </p:sp>
      <p:sp>
        <p:nvSpPr>
          <p:cNvPr id="125955" name="Rectangle 3"/>
          <p:cNvSpPr>
            <a:spLocks noGrp="1" noChangeArrowheads="1"/>
          </p:cNvSpPr>
          <p:nvPr>
            <p:ph idx="4294967295"/>
          </p:nvPr>
        </p:nvSpPr>
        <p:spPr>
          <a:xfrm>
            <a:off x="685800" y="1600200"/>
            <a:ext cx="8183562" cy="4187825"/>
          </a:xfrm>
        </p:spPr>
        <p:txBody>
          <a:bodyPr/>
          <a:lstStyle/>
          <a:p>
            <a:pPr eaLnBrk="1" hangingPunct="1"/>
            <a:endParaRPr lang="en-US" dirty="0" smtClean="0"/>
          </a:p>
          <a:p>
            <a:pPr eaLnBrk="1" hangingPunct="1"/>
            <a:r>
              <a:rPr lang="en-US" dirty="0" smtClean="0"/>
              <a:t>Are you using them because you are    </a:t>
            </a:r>
          </a:p>
          <a:p>
            <a:pPr eaLnBrk="1" hangingPunct="1">
              <a:buFontTx/>
              <a:buNone/>
            </a:pPr>
            <a:r>
              <a:rPr lang="en-US" dirty="0" smtClean="0"/>
              <a:t>  “short” trained leaders?</a:t>
            </a:r>
          </a:p>
          <a:p>
            <a:pPr eaLnBrk="1" hangingPunct="1"/>
            <a:r>
              <a:rPr lang="en-US" dirty="0" smtClean="0"/>
              <a:t>Have you assessed them for the</a:t>
            </a:r>
          </a:p>
          <a:p>
            <a:pPr eaLnBrk="1" hangingPunct="1">
              <a:buFontTx/>
              <a:buNone/>
            </a:pPr>
            <a:r>
              <a:rPr lang="en-US" dirty="0" smtClean="0"/>
              <a:t>  attributes of leadership?</a:t>
            </a:r>
          </a:p>
          <a:p>
            <a:pPr eaLnBrk="1" hangingPunct="1"/>
            <a:r>
              <a:rPr lang="en-US" dirty="0" smtClean="0"/>
              <a:t>Have you “thrust” them into service </a:t>
            </a:r>
          </a:p>
          <a:p>
            <a:pPr eaLnBrk="1" hangingPunct="1">
              <a:buFontTx/>
              <a:buNone/>
            </a:pPr>
            <a:r>
              <a:rPr lang="en-US" dirty="0" smtClean="0"/>
              <a:t>  without checking out the above?</a:t>
            </a:r>
          </a:p>
          <a:p>
            <a:pPr eaLnBrk="1" hangingPunct="1"/>
            <a:endParaRPr lang="en-CA"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1" name="Picture 4"/>
          <p:cNvPicPr>
            <a:picLocks noGrp="1" noChangeAspect="1" noChangeArrowheads="1"/>
          </p:cNvPicPr>
          <p:nvPr>
            <p:ph idx="4294967295"/>
          </p:nvPr>
        </p:nvPicPr>
        <p:blipFill>
          <a:blip r:embed="rId2" cstate="print"/>
          <a:stretch>
            <a:fillRect/>
          </a:stretch>
        </p:blipFill>
        <p:spPr>
          <a:xfrm>
            <a:off x="1524000" y="838200"/>
            <a:ext cx="6018212" cy="4515227"/>
          </a:xfrm>
        </p:spPr>
      </p:pic>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7" name="Slide Number Placeholder 5"/>
          <p:cNvSpPr>
            <a:spLocks noGrp="1"/>
          </p:cNvSpPr>
          <p:nvPr>
            <p:ph type="sldNum" sz="quarter" idx="12"/>
          </p:nvPr>
        </p:nvSpPr>
        <p:spPr>
          <a:noFill/>
        </p:spPr>
        <p:txBody>
          <a:bodyPr/>
          <a:lstStyle/>
          <a:p>
            <a:fld id="{18353730-480C-4A8D-A869-FDC763958A4C}" type="slidenum">
              <a:rPr lang="en-CA" smtClean="0">
                <a:latin typeface="Times New Roman" pitchFamily="18" charset="0"/>
                <a:cs typeface="Arial" charset="0"/>
              </a:rPr>
              <a:pPr/>
              <a:t>110</a:t>
            </a:fld>
            <a:endParaRPr lang="en-CA" smtClean="0">
              <a:latin typeface="Times New Roman" pitchFamily="18" charset="0"/>
              <a:cs typeface="Arial" charset="0"/>
            </a:endParaRPr>
          </a:p>
        </p:txBody>
      </p:sp>
      <p:sp>
        <p:nvSpPr>
          <p:cNvPr id="126978" name="Rectangle 2"/>
          <p:cNvSpPr>
            <a:spLocks noGrp="1" noChangeArrowheads="1"/>
          </p:cNvSpPr>
          <p:nvPr>
            <p:ph type="title" idx="4294967295"/>
          </p:nvPr>
        </p:nvSpPr>
        <p:spPr>
          <a:xfrm>
            <a:off x="457200" y="381000"/>
            <a:ext cx="8183562" cy="1052512"/>
          </a:xfrm>
        </p:spPr>
        <p:txBody>
          <a:bodyPr>
            <a:normAutofit fontScale="90000"/>
          </a:bodyPr>
          <a:lstStyle/>
          <a:p>
            <a:pPr eaLnBrk="1" hangingPunct="1"/>
            <a:r>
              <a:rPr lang="en-US" b="1" dirty="0" smtClean="0"/>
              <a:t>Have you Screened the following?</a:t>
            </a:r>
            <a:endParaRPr lang="en-CA" b="1" dirty="0" smtClean="0"/>
          </a:p>
        </p:txBody>
      </p:sp>
      <p:sp>
        <p:nvSpPr>
          <p:cNvPr id="126979" name="Rectangle 3"/>
          <p:cNvSpPr>
            <a:spLocks noGrp="1" noChangeArrowheads="1"/>
          </p:cNvSpPr>
          <p:nvPr>
            <p:ph idx="4294967295"/>
          </p:nvPr>
        </p:nvSpPr>
        <p:spPr>
          <a:xfrm>
            <a:off x="762000" y="1905000"/>
            <a:ext cx="8183562" cy="4187825"/>
          </a:xfrm>
        </p:spPr>
        <p:txBody>
          <a:bodyPr/>
          <a:lstStyle/>
          <a:p>
            <a:pPr eaLnBrk="1" hangingPunct="1"/>
            <a:r>
              <a:rPr lang="en-US" dirty="0" smtClean="0"/>
              <a:t>Are you “concerned” about the </a:t>
            </a:r>
          </a:p>
          <a:p>
            <a:pPr eaLnBrk="1" hangingPunct="1">
              <a:buFontTx/>
              <a:buNone/>
            </a:pPr>
            <a:r>
              <a:rPr lang="en-US" dirty="0" smtClean="0"/>
              <a:t>  screening process?</a:t>
            </a:r>
          </a:p>
          <a:p>
            <a:pPr eaLnBrk="1" hangingPunct="1">
              <a:buFontTx/>
              <a:buNone/>
            </a:pPr>
            <a:endParaRPr lang="en-US" dirty="0" smtClean="0"/>
          </a:p>
          <a:p>
            <a:pPr eaLnBrk="1" hangingPunct="1"/>
            <a:r>
              <a:rPr lang="en-US" dirty="0" smtClean="0"/>
              <a:t>Are you really interested in </a:t>
            </a:r>
          </a:p>
          <a:p>
            <a:pPr eaLnBrk="1" hangingPunct="1">
              <a:buFontTx/>
              <a:buNone/>
            </a:pPr>
            <a:r>
              <a:rPr lang="en-US" dirty="0" smtClean="0"/>
              <a:t>  “</a:t>
            </a:r>
            <a:r>
              <a:rPr lang="en-US" b="1" dirty="0" smtClean="0">
                <a:solidFill>
                  <a:srgbClr val="0070C0"/>
                </a:solidFill>
              </a:rPr>
              <a:t>preaching, teaching, baptizing and     </a:t>
            </a:r>
          </a:p>
          <a:p>
            <a:pPr eaLnBrk="1" hangingPunct="1">
              <a:buFontTx/>
              <a:buNone/>
            </a:pPr>
            <a:r>
              <a:rPr lang="en-US" b="1" dirty="0" smtClean="0">
                <a:solidFill>
                  <a:srgbClr val="0070C0"/>
                </a:solidFill>
              </a:rPr>
              <a:t>   making disciples</a:t>
            </a:r>
            <a:r>
              <a:rPr lang="en-US" dirty="0" smtClean="0"/>
              <a:t>?”</a:t>
            </a:r>
          </a:p>
          <a:p>
            <a:pPr eaLnBrk="1" hangingPunct="1">
              <a:buFontTx/>
              <a:buNone/>
            </a:pPr>
            <a:r>
              <a:rPr lang="en-US" dirty="0" smtClean="0"/>
              <a:t>  (remember the “Great Commission!)</a:t>
            </a:r>
            <a:endParaRPr lang="en-CA" dirty="0"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1" name="Slide Number Placeholder 5"/>
          <p:cNvSpPr>
            <a:spLocks noGrp="1"/>
          </p:cNvSpPr>
          <p:nvPr>
            <p:ph type="sldNum" sz="quarter" idx="12"/>
          </p:nvPr>
        </p:nvSpPr>
        <p:spPr>
          <a:noFill/>
        </p:spPr>
        <p:txBody>
          <a:bodyPr/>
          <a:lstStyle/>
          <a:p>
            <a:fld id="{6D92C893-A125-42C6-87B4-1B3D46EC1317}" type="slidenum">
              <a:rPr lang="en-CA" smtClean="0">
                <a:latin typeface="Times New Roman" pitchFamily="18" charset="0"/>
                <a:cs typeface="Arial" charset="0"/>
              </a:rPr>
              <a:pPr/>
              <a:t>111</a:t>
            </a:fld>
            <a:endParaRPr lang="en-CA" smtClean="0">
              <a:latin typeface="Times New Roman" pitchFamily="18" charset="0"/>
              <a:cs typeface="Arial" charset="0"/>
            </a:endParaRPr>
          </a:p>
        </p:txBody>
      </p:sp>
      <p:sp>
        <p:nvSpPr>
          <p:cNvPr id="128002" name="Rectangle 2"/>
          <p:cNvSpPr>
            <a:spLocks noGrp="1" noChangeArrowheads="1"/>
          </p:cNvSpPr>
          <p:nvPr>
            <p:ph type="title" idx="4294967295"/>
          </p:nvPr>
        </p:nvSpPr>
        <p:spPr>
          <a:xfrm>
            <a:off x="457200" y="152400"/>
            <a:ext cx="8183562" cy="1052512"/>
          </a:xfrm>
        </p:spPr>
        <p:txBody>
          <a:bodyPr/>
          <a:lstStyle/>
          <a:p>
            <a:pPr eaLnBrk="1" hangingPunct="1"/>
            <a:r>
              <a:rPr lang="en-US" smtClean="0"/>
              <a:t>QUOTE 1</a:t>
            </a:r>
            <a:endParaRPr lang="en-CA" smtClean="0"/>
          </a:p>
        </p:txBody>
      </p:sp>
      <p:sp>
        <p:nvSpPr>
          <p:cNvPr id="128003" name="Rectangle 3"/>
          <p:cNvSpPr>
            <a:spLocks noGrp="1" noChangeArrowheads="1"/>
          </p:cNvSpPr>
          <p:nvPr>
            <p:ph idx="4294967295"/>
          </p:nvPr>
        </p:nvSpPr>
        <p:spPr>
          <a:xfrm>
            <a:off x="960438" y="1600200"/>
            <a:ext cx="8183562" cy="4187825"/>
          </a:xfrm>
        </p:spPr>
        <p:txBody>
          <a:bodyPr/>
          <a:lstStyle/>
          <a:p>
            <a:pPr eaLnBrk="1" hangingPunct="1"/>
            <a:r>
              <a:rPr lang="en-US" sz="2800" dirty="0" smtClean="0"/>
              <a:t>“</a:t>
            </a:r>
            <a:r>
              <a:rPr lang="en-US" b="1" dirty="0" smtClean="0">
                <a:solidFill>
                  <a:srgbClr val="FF6600"/>
                </a:solidFill>
              </a:rPr>
              <a:t>Child molestation is a serious problem. Molesters want to put themselves in pivotal positions where they access children. The church needs to address his societal issue</a:t>
            </a:r>
            <a:r>
              <a:rPr lang="en-US" sz="2800" dirty="0" smtClean="0"/>
              <a:t>.”</a:t>
            </a:r>
          </a:p>
          <a:p>
            <a:pPr eaLnBrk="1" hangingPunct="1"/>
            <a:r>
              <a:rPr lang="en-US" sz="2800" dirty="0" smtClean="0"/>
              <a:t>    Gene Able, MD, the Cardinal’s Commission on clergy sexual misconduct with minors (Chicago: Archdiocese of Chicago, June 1992) </a:t>
            </a:r>
            <a:endParaRPr lang="en-CA" sz="2800" dirty="0"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5" name="Slide Number Placeholder 5"/>
          <p:cNvSpPr>
            <a:spLocks noGrp="1"/>
          </p:cNvSpPr>
          <p:nvPr>
            <p:ph type="sldNum" sz="quarter" idx="12"/>
          </p:nvPr>
        </p:nvSpPr>
        <p:spPr>
          <a:noFill/>
        </p:spPr>
        <p:txBody>
          <a:bodyPr/>
          <a:lstStyle/>
          <a:p>
            <a:fld id="{B9D6488B-DF57-452E-9B44-58513053547E}" type="slidenum">
              <a:rPr lang="en-CA" smtClean="0">
                <a:latin typeface="Times New Roman" pitchFamily="18" charset="0"/>
                <a:cs typeface="Arial" charset="0"/>
              </a:rPr>
              <a:pPr/>
              <a:t>112</a:t>
            </a:fld>
            <a:endParaRPr lang="en-CA" smtClean="0">
              <a:latin typeface="Times New Roman" pitchFamily="18" charset="0"/>
              <a:cs typeface="Arial" charset="0"/>
            </a:endParaRPr>
          </a:p>
        </p:txBody>
      </p:sp>
      <p:sp>
        <p:nvSpPr>
          <p:cNvPr id="129026" name="Rectangle 2"/>
          <p:cNvSpPr>
            <a:spLocks noGrp="1" noChangeArrowheads="1"/>
          </p:cNvSpPr>
          <p:nvPr>
            <p:ph type="title" idx="4294967295"/>
          </p:nvPr>
        </p:nvSpPr>
        <p:spPr>
          <a:xfrm>
            <a:off x="533400" y="533400"/>
            <a:ext cx="7772400" cy="914400"/>
          </a:xfrm>
        </p:spPr>
        <p:txBody>
          <a:bodyPr/>
          <a:lstStyle/>
          <a:p>
            <a:pPr eaLnBrk="1" hangingPunct="1"/>
            <a:r>
              <a:rPr lang="en-US" dirty="0" smtClean="0"/>
              <a:t>QUOTE 2</a:t>
            </a:r>
            <a:endParaRPr lang="en-CA" dirty="0" smtClean="0"/>
          </a:p>
        </p:txBody>
      </p:sp>
      <p:sp>
        <p:nvSpPr>
          <p:cNvPr id="129027" name="Rectangle 3"/>
          <p:cNvSpPr>
            <a:spLocks noGrp="1" noChangeArrowheads="1"/>
          </p:cNvSpPr>
          <p:nvPr>
            <p:ph idx="4294967295"/>
          </p:nvPr>
        </p:nvSpPr>
        <p:spPr>
          <a:xfrm>
            <a:off x="457200" y="1828800"/>
            <a:ext cx="8183562" cy="4187825"/>
          </a:xfrm>
        </p:spPr>
        <p:txBody>
          <a:bodyPr/>
          <a:lstStyle/>
          <a:p>
            <a:pPr eaLnBrk="1" hangingPunct="1">
              <a:lnSpc>
                <a:spcPct val="90000"/>
              </a:lnSpc>
            </a:pPr>
            <a:r>
              <a:rPr lang="en-US" dirty="0" smtClean="0"/>
              <a:t>“</a:t>
            </a:r>
            <a:r>
              <a:rPr lang="en-US" b="1" dirty="0" smtClean="0">
                <a:solidFill>
                  <a:srgbClr val="FF6600"/>
                </a:solidFill>
              </a:rPr>
              <a:t>The stakes are very high on all sides. The credibility of the church rest in the churches ability to face the problem of child molesters among the clergy and </a:t>
            </a:r>
            <a:r>
              <a:rPr lang="en-US" b="1" i="1" u="sng" dirty="0" smtClean="0">
                <a:solidFill>
                  <a:srgbClr val="FF6600"/>
                </a:solidFill>
              </a:rPr>
              <a:t>remove</a:t>
            </a:r>
            <a:r>
              <a:rPr lang="en-US" b="1" dirty="0" smtClean="0">
                <a:solidFill>
                  <a:srgbClr val="FF6600"/>
                </a:solidFill>
              </a:rPr>
              <a:t> them. For the child who is raised in the church and taught to respect and trust the authority of the clergy, the betrayal of trust that occurs when the clergy</a:t>
            </a:r>
            <a:r>
              <a:rPr lang="en-US" dirty="0" smtClean="0"/>
              <a:t> -</a:t>
            </a:r>
            <a:endParaRPr lang="en-CA" dirty="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49" name="Slide Number Placeholder 5"/>
          <p:cNvSpPr>
            <a:spLocks noGrp="1"/>
          </p:cNvSpPr>
          <p:nvPr>
            <p:ph type="sldNum" sz="quarter" idx="12"/>
          </p:nvPr>
        </p:nvSpPr>
        <p:spPr>
          <a:noFill/>
        </p:spPr>
        <p:txBody>
          <a:bodyPr/>
          <a:lstStyle/>
          <a:p>
            <a:fld id="{6AA41D6A-8C23-4F18-8CFE-D9ED4B19C340}" type="slidenum">
              <a:rPr lang="en-CA" smtClean="0">
                <a:latin typeface="Times New Roman" pitchFamily="18" charset="0"/>
                <a:cs typeface="Arial" charset="0"/>
              </a:rPr>
              <a:pPr/>
              <a:t>113</a:t>
            </a:fld>
            <a:endParaRPr lang="en-CA" smtClean="0">
              <a:latin typeface="Times New Roman" pitchFamily="18" charset="0"/>
              <a:cs typeface="Arial" charset="0"/>
            </a:endParaRPr>
          </a:p>
        </p:txBody>
      </p:sp>
      <p:sp>
        <p:nvSpPr>
          <p:cNvPr id="130050" name="Rectangle 3"/>
          <p:cNvSpPr>
            <a:spLocks noGrp="1" noChangeArrowheads="1"/>
          </p:cNvSpPr>
          <p:nvPr>
            <p:ph idx="4294967295"/>
          </p:nvPr>
        </p:nvSpPr>
        <p:spPr>
          <a:xfrm>
            <a:off x="685800" y="838200"/>
            <a:ext cx="7772400" cy="5257800"/>
          </a:xfrm>
        </p:spPr>
        <p:txBody>
          <a:bodyPr/>
          <a:lstStyle/>
          <a:p>
            <a:pPr eaLnBrk="1" hangingPunct="1"/>
            <a:r>
              <a:rPr lang="en-US" dirty="0" smtClean="0"/>
              <a:t>- </a:t>
            </a:r>
            <a:r>
              <a:rPr lang="en-US" b="1" dirty="0" smtClean="0">
                <a:solidFill>
                  <a:srgbClr val="FF6600"/>
                </a:solidFill>
              </a:rPr>
              <a:t>person molests him or her is a profound violation. The child quickly realizes that </a:t>
            </a:r>
            <a:r>
              <a:rPr lang="en-US" b="1" u="sng" dirty="0" smtClean="0">
                <a:solidFill>
                  <a:srgbClr val="FF6600"/>
                </a:solidFill>
              </a:rPr>
              <a:t>the church is not a safe place</a:t>
            </a:r>
            <a:r>
              <a:rPr lang="en-US" dirty="0" smtClean="0"/>
              <a:t>.”</a:t>
            </a:r>
          </a:p>
          <a:p>
            <a:pPr eaLnBrk="1" hangingPunct="1"/>
            <a:endParaRPr lang="en-US" dirty="0" smtClean="0"/>
          </a:p>
          <a:p>
            <a:pPr eaLnBrk="1" hangingPunct="1">
              <a:buFontTx/>
              <a:buNone/>
            </a:pPr>
            <a:r>
              <a:rPr lang="en-US" dirty="0" smtClean="0"/>
              <a:t>   Marie Fortune, “A Mill Stone Round the Neck”, (Round Table, Spring 1990)</a:t>
            </a:r>
            <a:endParaRPr lang="en-CA" dirty="0"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3" name="Slide Number Placeholder 5"/>
          <p:cNvSpPr>
            <a:spLocks noGrp="1"/>
          </p:cNvSpPr>
          <p:nvPr>
            <p:ph type="sldNum" sz="quarter" idx="12"/>
          </p:nvPr>
        </p:nvSpPr>
        <p:spPr>
          <a:noFill/>
        </p:spPr>
        <p:txBody>
          <a:bodyPr/>
          <a:lstStyle/>
          <a:p>
            <a:fld id="{52665465-4F84-4204-9394-EDF5F68D088F}" type="slidenum">
              <a:rPr lang="en-CA" smtClean="0">
                <a:latin typeface="Times New Roman" pitchFamily="18" charset="0"/>
                <a:cs typeface="Arial" charset="0"/>
              </a:rPr>
              <a:pPr/>
              <a:t>114</a:t>
            </a:fld>
            <a:endParaRPr lang="en-CA" smtClean="0">
              <a:latin typeface="Times New Roman" pitchFamily="18" charset="0"/>
              <a:cs typeface="Arial" charset="0"/>
            </a:endParaRPr>
          </a:p>
        </p:txBody>
      </p:sp>
      <p:sp>
        <p:nvSpPr>
          <p:cNvPr id="131074" name="Rectangle 2"/>
          <p:cNvSpPr>
            <a:spLocks noGrp="1" noChangeArrowheads="1"/>
          </p:cNvSpPr>
          <p:nvPr>
            <p:ph type="title" idx="4294967295"/>
          </p:nvPr>
        </p:nvSpPr>
        <p:spPr>
          <a:xfrm>
            <a:off x="457200" y="228600"/>
            <a:ext cx="8183562" cy="1052512"/>
          </a:xfrm>
        </p:spPr>
        <p:txBody>
          <a:bodyPr/>
          <a:lstStyle/>
          <a:p>
            <a:pPr eaLnBrk="1" hangingPunct="1"/>
            <a:r>
              <a:rPr lang="en-US" dirty="0" smtClean="0"/>
              <a:t>QUOTE 3</a:t>
            </a:r>
            <a:endParaRPr lang="en-CA" dirty="0" smtClean="0"/>
          </a:p>
        </p:txBody>
      </p:sp>
      <p:sp>
        <p:nvSpPr>
          <p:cNvPr id="131075" name="Rectangle 3"/>
          <p:cNvSpPr>
            <a:spLocks noGrp="1" noChangeArrowheads="1"/>
          </p:cNvSpPr>
          <p:nvPr>
            <p:ph idx="4294967295"/>
          </p:nvPr>
        </p:nvSpPr>
        <p:spPr>
          <a:xfrm>
            <a:off x="457200" y="1676400"/>
            <a:ext cx="8183562" cy="4187825"/>
          </a:xfrm>
        </p:spPr>
        <p:txBody>
          <a:bodyPr>
            <a:normAutofit fontScale="92500"/>
          </a:bodyPr>
          <a:lstStyle/>
          <a:p>
            <a:pPr eaLnBrk="1" hangingPunct="1">
              <a:lnSpc>
                <a:spcPct val="90000"/>
              </a:lnSpc>
            </a:pPr>
            <a:r>
              <a:rPr lang="en-US" dirty="0" smtClean="0"/>
              <a:t>“</a:t>
            </a:r>
            <a:r>
              <a:rPr lang="en-US" sz="3600" b="1" dirty="0" smtClean="0">
                <a:solidFill>
                  <a:srgbClr val="FF6600"/>
                </a:solidFill>
              </a:rPr>
              <a:t>No single pastoral problem is more painful to us as bishops than the situation of sexual abuse where the offender is a member of  clergy or is a person in the employ of the church and the offended is a child</a:t>
            </a:r>
            <a:r>
              <a:rPr lang="en-US" dirty="0" smtClean="0"/>
              <a:t>.”</a:t>
            </a:r>
          </a:p>
          <a:p>
            <a:pPr eaLnBrk="1" hangingPunct="1">
              <a:lnSpc>
                <a:spcPct val="90000"/>
              </a:lnSpc>
            </a:pPr>
            <a:r>
              <a:rPr lang="en-US" dirty="0" smtClean="0"/>
              <a:t>   Archbishop Daniel </a:t>
            </a:r>
            <a:r>
              <a:rPr lang="en-US" dirty="0" err="1" smtClean="0"/>
              <a:t>Pilarczyk</a:t>
            </a:r>
            <a:r>
              <a:rPr lang="en-US" dirty="0" smtClean="0"/>
              <a:t>, Roman Catholic Church, Cincinnati, Ohio</a:t>
            </a:r>
            <a:endParaRPr lang="en-CA" dirty="0"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7" name="Slide Number Placeholder 5"/>
          <p:cNvSpPr>
            <a:spLocks noGrp="1"/>
          </p:cNvSpPr>
          <p:nvPr>
            <p:ph type="sldNum" sz="quarter" idx="12"/>
          </p:nvPr>
        </p:nvSpPr>
        <p:spPr>
          <a:noFill/>
        </p:spPr>
        <p:txBody>
          <a:bodyPr/>
          <a:lstStyle/>
          <a:p>
            <a:fld id="{EE327320-C817-43BC-8F13-3E22A36CB108}" type="slidenum">
              <a:rPr lang="en-CA" smtClean="0">
                <a:latin typeface="Times New Roman" pitchFamily="18" charset="0"/>
                <a:cs typeface="Arial" charset="0"/>
              </a:rPr>
              <a:pPr/>
              <a:t>115</a:t>
            </a:fld>
            <a:endParaRPr lang="en-CA" smtClean="0">
              <a:latin typeface="Times New Roman" pitchFamily="18" charset="0"/>
              <a:cs typeface="Arial" charset="0"/>
            </a:endParaRPr>
          </a:p>
        </p:txBody>
      </p:sp>
      <p:sp>
        <p:nvSpPr>
          <p:cNvPr id="132098" name="Rectangle 2"/>
          <p:cNvSpPr>
            <a:spLocks noGrp="1" noChangeArrowheads="1"/>
          </p:cNvSpPr>
          <p:nvPr>
            <p:ph type="title" idx="4294967295"/>
          </p:nvPr>
        </p:nvSpPr>
        <p:spPr>
          <a:xfrm>
            <a:off x="457200" y="304800"/>
            <a:ext cx="8183562" cy="1052512"/>
          </a:xfrm>
        </p:spPr>
        <p:txBody>
          <a:bodyPr/>
          <a:lstStyle/>
          <a:p>
            <a:pPr eaLnBrk="1" hangingPunct="1"/>
            <a:r>
              <a:rPr lang="en-US" dirty="0" smtClean="0"/>
              <a:t>QUOTE 4</a:t>
            </a:r>
            <a:endParaRPr lang="en-CA" dirty="0" smtClean="0"/>
          </a:p>
        </p:txBody>
      </p:sp>
      <p:sp>
        <p:nvSpPr>
          <p:cNvPr id="132099" name="Rectangle 3"/>
          <p:cNvSpPr>
            <a:spLocks noGrp="1" noChangeArrowheads="1"/>
          </p:cNvSpPr>
          <p:nvPr>
            <p:ph idx="4294967295"/>
          </p:nvPr>
        </p:nvSpPr>
        <p:spPr>
          <a:xfrm>
            <a:off x="457200" y="1981200"/>
            <a:ext cx="8183562" cy="4187825"/>
          </a:xfrm>
        </p:spPr>
        <p:txBody>
          <a:bodyPr>
            <a:normAutofit lnSpcReduction="10000"/>
          </a:bodyPr>
          <a:lstStyle/>
          <a:p>
            <a:pPr eaLnBrk="1" hangingPunct="1">
              <a:lnSpc>
                <a:spcPct val="90000"/>
              </a:lnSpc>
            </a:pPr>
            <a:r>
              <a:rPr lang="en-US" sz="2800" dirty="0" smtClean="0"/>
              <a:t>“</a:t>
            </a:r>
            <a:r>
              <a:rPr lang="en-US" sz="3000" b="1" dirty="0" smtClean="0">
                <a:solidFill>
                  <a:srgbClr val="FF6600"/>
                </a:solidFill>
              </a:rPr>
              <a:t>Children have neither the power or property. Voices other than their own must speak for them. If those voices are silent then children who have been abused may lean their heads against window panes and taste the bitter emptiness of violated childhoods</a:t>
            </a:r>
            <a:r>
              <a:rPr lang="en-US" sz="2800" dirty="0" smtClean="0"/>
              <a:t>”</a:t>
            </a:r>
          </a:p>
          <a:p>
            <a:pPr eaLnBrk="1" hangingPunct="1">
              <a:lnSpc>
                <a:spcPct val="90000"/>
              </a:lnSpc>
              <a:buFontTx/>
              <a:buNone/>
            </a:pPr>
            <a:r>
              <a:rPr lang="en-US" sz="2800" dirty="0" smtClean="0"/>
              <a:t>    Justice Francis T. Murphy in a speech on sexual abuse 1985</a:t>
            </a:r>
          </a:p>
          <a:p>
            <a:pPr eaLnBrk="1" hangingPunct="1">
              <a:lnSpc>
                <a:spcPct val="90000"/>
              </a:lnSpc>
            </a:pPr>
            <a:endParaRPr lang="en-CA" sz="2800" dirty="0"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1" name="Slide Number Placeholder 5"/>
          <p:cNvSpPr>
            <a:spLocks noGrp="1"/>
          </p:cNvSpPr>
          <p:nvPr>
            <p:ph type="sldNum" sz="quarter" idx="12"/>
          </p:nvPr>
        </p:nvSpPr>
        <p:spPr>
          <a:noFill/>
        </p:spPr>
        <p:txBody>
          <a:bodyPr/>
          <a:lstStyle/>
          <a:p>
            <a:fld id="{38B903AF-AAB4-46F4-BF76-3E58B20F787A}" type="slidenum">
              <a:rPr lang="en-CA" smtClean="0">
                <a:latin typeface="Times New Roman" pitchFamily="18" charset="0"/>
                <a:cs typeface="Arial" charset="0"/>
              </a:rPr>
              <a:pPr/>
              <a:t>116</a:t>
            </a:fld>
            <a:endParaRPr lang="en-CA" smtClean="0">
              <a:latin typeface="Times New Roman" pitchFamily="18" charset="0"/>
              <a:cs typeface="Arial" charset="0"/>
            </a:endParaRPr>
          </a:p>
        </p:txBody>
      </p:sp>
      <p:sp>
        <p:nvSpPr>
          <p:cNvPr id="133122" name="Rectangle 3"/>
          <p:cNvSpPr>
            <a:spLocks noGrp="1" noChangeArrowheads="1"/>
          </p:cNvSpPr>
          <p:nvPr>
            <p:ph idx="4294967295"/>
          </p:nvPr>
        </p:nvSpPr>
        <p:spPr>
          <a:xfrm>
            <a:off x="762000" y="838200"/>
            <a:ext cx="7772400" cy="5181600"/>
          </a:xfrm>
          <a:ln>
            <a:noFill/>
          </a:ln>
        </p:spPr>
        <p:txBody>
          <a:bodyPr/>
          <a:lstStyle/>
          <a:p>
            <a:pPr eaLnBrk="1" hangingPunct="1"/>
            <a:r>
              <a:rPr lang="en-US" b="1" dirty="0" smtClean="0">
                <a:solidFill>
                  <a:srgbClr val="0070C0"/>
                </a:solidFill>
              </a:rPr>
              <a:t>CHILD ABUSE STRIKES CHILDREN FROM EVERY SOCIAL &amp; ECONOMIC BACKGROUND, RACE, AGE AND GENDER. OFTEN IT OCCURS IN SETTINGS WHERE CHILDREN COMPLETELY TRUST ADULTS; HOME, SCHOOLS, CAMPS, ATHLETIC &amp; PARK PROGRAMS, AND </a:t>
            </a:r>
            <a:r>
              <a:rPr lang="en-US" b="1" u="sng" dirty="0" smtClean="0">
                <a:solidFill>
                  <a:srgbClr val="FF8D3E"/>
                </a:solidFill>
              </a:rPr>
              <a:t>MOST SADLY CHURCHES</a:t>
            </a:r>
            <a:endParaRPr lang="en-CA" b="1" u="sng" dirty="0" smtClean="0">
              <a:solidFill>
                <a:srgbClr val="FF8D3E"/>
              </a:solidFil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5" name="Slide Number Placeholder 5"/>
          <p:cNvSpPr>
            <a:spLocks noGrp="1"/>
          </p:cNvSpPr>
          <p:nvPr>
            <p:ph type="sldNum" sz="quarter" idx="12"/>
          </p:nvPr>
        </p:nvSpPr>
        <p:spPr>
          <a:noFill/>
        </p:spPr>
        <p:txBody>
          <a:bodyPr/>
          <a:lstStyle/>
          <a:p>
            <a:fld id="{0E4313E7-1DF1-4A5D-9DD7-5818C981EFD4}" type="slidenum">
              <a:rPr lang="en-CA" smtClean="0">
                <a:latin typeface="Times New Roman" pitchFamily="18" charset="0"/>
                <a:cs typeface="Arial" charset="0"/>
              </a:rPr>
              <a:pPr/>
              <a:t>117</a:t>
            </a:fld>
            <a:endParaRPr lang="en-CA" smtClean="0">
              <a:latin typeface="Times New Roman" pitchFamily="18" charset="0"/>
              <a:cs typeface="Arial" charset="0"/>
            </a:endParaRPr>
          </a:p>
        </p:txBody>
      </p:sp>
      <p:sp>
        <p:nvSpPr>
          <p:cNvPr id="134146" name="Rectangle 2"/>
          <p:cNvSpPr>
            <a:spLocks noGrp="1" noChangeArrowheads="1"/>
          </p:cNvSpPr>
          <p:nvPr>
            <p:ph type="title" idx="4294967295"/>
          </p:nvPr>
        </p:nvSpPr>
        <p:spPr>
          <a:xfrm>
            <a:off x="609600" y="381000"/>
            <a:ext cx="7772400" cy="1143000"/>
          </a:xfrm>
          <a:ln>
            <a:noFill/>
          </a:ln>
        </p:spPr>
        <p:txBody>
          <a:bodyPr/>
          <a:lstStyle/>
          <a:p>
            <a:pPr eaLnBrk="1" hangingPunct="1"/>
            <a:r>
              <a:rPr lang="en-US" b="1" dirty="0" smtClean="0">
                <a:solidFill>
                  <a:srgbClr val="FF8D3E"/>
                </a:solidFill>
              </a:rPr>
              <a:t>Knowledge Inventory</a:t>
            </a:r>
            <a:endParaRPr lang="en-CA" b="1" dirty="0" smtClean="0">
              <a:solidFill>
                <a:srgbClr val="FF8D3E"/>
              </a:solidFill>
            </a:endParaRPr>
          </a:p>
        </p:txBody>
      </p:sp>
      <p:sp>
        <p:nvSpPr>
          <p:cNvPr id="134147" name="Rectangle 3"/>
          <p:cNvSpPr>
            <a:spLocks noGrp="1" noChangeArrowheads="1"/>
          </p:cNvSpPr>
          <p:nvPr>
            <p:ph idx="4294967295"/>
          </p:nvPr>
        </p:nvSpPr>
        <p:spPr>
          <a:xfrm>
            <a:off x="762000" y="838200"/>
            <a:ext cx="8183562" cy="4187825"/>
          </a:xfrm>
        </p:spPr>
        <p:txBody>
          <a:bodyPr/>
          <a:lstStyle/>
          <a:p>
            <a:pPr eaLnBrk="1" hangingPunct="1"/>
            <a:endParaRPr lang="en-US" dirty="0" smtClean="0"/>
          </a:p>
          <a:p>
            <a:pPr eaLnBrk="1" hangingPunct="1"/>
            <a:endParaRPr lang="en-US" dirty="0" smtClean="0"/>
          </a:p>
          <a:p>
            <a:pPr eaLnBrk="1" hangingPunct="1"/>
            <a:r>
              <a:rPr lang="en-US" dirty="0" smtClean="0"/>
              <a:t>On the following questions, indicate whether the statement is True or false and be prepared to support your answer</a:t>
            </a:r>
            <a:endParaRPr lang="en-CA" dirty="0"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69" name="Slide Number Placeholder 5"/>
          <p:cNvSpPr>
            <a:spLocks noGrp="1"/>
          </p:cNvSpPr>
          <p:nvPr>
            <p:ph type="sldNum" sz="quarter" idx="12"/>
          </p:nvPr>
        </p:nvSpPr>
        <p:spPr>
          <a:noFill/>
        </p:spPr>
        <p:txBody>
          <a:bodyPr/>
          <a:lstStyle/>
          <a:p>
            <a:fld id="{5643058D-1C97-4D89-9020-A0DE543EF533}" type="slidenum">
              <a:rPr lang="en-CA" smtClean="0">
                <a:latin typeface="Times New Roman" pitchFamily="18" charset="0"/>
                <a:cs typeface="Arial" charset="0"/>
              </a:rPr>
              <a:pPr/>
              <a:t>118</a:t>
            </a:fld>
            <a:endParaRPr lang="en-CA" smtClean="0">
              <a:latin typeface="Times New Roman" pitchFamily="18" charset="0"/>
              <a:cs typeface="Arial" charset="0"/>
            </a:endParaRPr>
          </a:p>
        </p:txBody>
      </p:sp>
      <p:sp>
        <p:nvSpPr>
          <p:cNvPr id="135170" name="Rectangle 3"/>
          <p:cNvSpPr>
            <a:spLocks noGrp="1" noChangeArrowheads="1"/>
          </p:cNvSpPr>
          <p:nvPr>
            <p:ph idx="4294967295"/>
          </p:nvPr>
        </p:nvSpPr>
        <p:spPr>
          <a:xfrm>
            <a:off x="609600" y="685800"/>
            <a:ext cx="7772400" cy="4724400"/>
          </a:xfrm>
        </p:spPr>
        <p:txBody>
          <a:bodyPr/>
          <a:lstStyle/>
          <a:p>
            <a:pPr eaLnBrk="1" hangingPunct="1"/>
            <a:r>
              <a:rPr lang="en-US" dirty="0" smtClean="0"/>
              <a:t>Child sexual abuse always involves physical contact with the children?</a:t>
            </a:r>
          </a:p>
          <a:p>
            <a:pPr eaLnBrk="1" hangingPunct="1"/>
            <a:r>
              <a:rPr lang="en-US" dirty="0" smtClean="0"/>
              <a:t>Most child molesters are male? </a:t>
            </a:r>
          </a:p>
          <a:p>
            <a:pPr eaLnBrk="1" hangingPunct="1"/>
            <a:r>
              <a:rPr lang="en-US" dirty="0" smtClean="0"/>
              <a:t>Child molesters are usually strangers?</a:t>
            </a:r>
          </a:p>
          <a:p>
            <a:pPr eaLnBrk="1" hangingPunct="1"/>
            <a:r>
              <a:rPr lang="en-US" dirty="0" smtClean="0"/>
              <a:t>Victims of sexual abuse suffer no long-term effects?</a:t>
            </a:r>
          </a:p>
          <a:p>
            <a:pPr eaLnBrk="1" hangingPunct="1"/>
            <a:r>
              <a:rPr lang="en-US" dirty="0" smtClean="0"/>
              <a:t>One out of five molesters begin their activity before the age of 18?</a:t>
            </a:r>
          </a:p>
          <a:p>
            <a:pPr eaLnBrk="1" hangingPunct="1"/>
            <a:endParaRPr lang="en-CA" dirty="0"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3" name="Slide Number Placeholder 5"/>
          <p:cNvSpPr>
            <a:spLocks noGrp="1"/>
          </p:cNvSpPr>
          <p:nvPr>
            <p:ph type="sldNum" sz="quarter" idx="12"/>
          </p:nvPr>
        </p:nvSpPr>
        <p:spPr>
          <a:noFill/>
        </p:spPr>
        <p:txBody>
          <a:bodyPr/>
          <a:lstStyle/>
          <a:p>
            <a:fld id="{145B8C04-6C58-4785-9895-57C9B2A09EA1}" type="slidenum">
              <a:rPr lang="en-CA" smtClean="0">
                <a:latin typeface="Times New Roman" pitchFamily="18" charset="0"/>
                <a:cs typeface="Arial" charset="0"/>
              </a:rPr>
              <a:pPr/>
              <a:t>119</a:t>
            </a:fld>
            <a:endParaRPr lang="en-CA" smtClean="0">
              <a:latin typeface="Times New Roman" pitchFamily="18" charset="0"/>
              <a:cs typeface="Arial" charset="0"/>
            </a:endParaRPr>
          </a:p>
        </p:txBody>
      </p:sp>
      <p:sp>
        <p:nvSpPr>
          <p:cNvPr id="136194" name="Rectangle 3"/>
          <p:cNvSpPr>
            <a:spLocks noGrp="1" noChangeArrowheads="1"/>
          </p:cNvSpPr>
          <p:nvPr>
            <p:ph idx="4294967295"/>
          </p:nvPr>
        </p:nvSpPr>
        <p:spPr>
          <a:xfrm>
            <a:off x="685800" y="838200"/>
            <a:ext cx="7772400" cy="4724400"/>
          </a:xfrm>
        </p:spPr>
        <p:txBody>
          <a:bodyPr/>
          <a:lstStyle/>
          <a:p>
            <a:pPr eaLnBrk="1" hangingPunct="1"/>
            <a:r>
              <a:rPr lang="en-US" dirty="0" smtClean="0"/>
              <a:t>Only a small percentage of victims are male?</a:t>
            </a:r>
          </a:p>
          <a:p>
            <a:pPr eaLnBrk="1" hangingPunct="1"/>
            <a:r>
              <a:rPr lang="en-US" dirty="0" smtClean="0"/>
              <a:t>Most churches screen workers for potential molesters?</a:t>
            </a:r>
          </a:p>
          <a:p>
            <a:pPr eaLnBrk="1" hangingPunct="1"/>
            <a:r>
              <a:rPr lang="en-US" dirty="0" smtClean="0"/>
              <a:t>Church leaders cannot be held liable for child sexual abuse?</a:t>
            </a:r>
          </a:p>
          <a:p>
            <a:pPr eaLnBrk="1" hangingPunct="1"/>
            <a:r>
              <a:rPr lang="en-US" dirty="0" smtClean="0"/>
              <a:t>Some child sexual abuse victims have won settlements of $1,000,000 from churches?</a:t>
            </a:r>
          </a:p>
          <a:p>
            <a:pPr eaLnBrk="1" hangingPunct="1"/>
            <a:endParaRPr lang="en-CA"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Rectangle 2"/>
          <p:cNvSpPr>
            <a:spLocks noGrp="1" noChangeArrowheads="1"/>
          </p:cNvSpPr>
          <p:nvPr>
            <p:ph type="ctrTitle" idx="4294967295"/>
          </p:nvPr>
        </p:nvSpPr>
        <p:spPr>
          <a:xfrm>
            <a:off x="304800" y="914400"/>
            <a:ext cx="8534400" cy="990600"/>
          </a:xfrm>
        </p:spPr>
        <p:txBody>
          <a:bodyPr/>
          <a:lstStyle/>
          <a:p>
            <a:pPr algn="ctr" eaLnBrk="1" hangingPunct="1"/>
            <a:r>
              <a:rPr lang="en-US" sz="4800" b="1" i="1" dirty="0" smtClean="0">
                <a:solidFill>
                  <a:srgbClr val="0000FF"/>
                </a:solidFill>
                <a:latin typeface="Calibri" pitchFamily="34" charset="0"/>
              </a:rPr>
              <a:t>REDUCE</a:t>
            </a:r>
            <a:r>
              <a:rPr lang="en-US" sz="4800" b="1" i="1" dirty="0" smtClean="0">
                <a:solidFill>
                  <a:srgbClr val="0000FF"/>
                </a:solidFill>
              </a:rPr>
              <a:t> THE RISK</a:t>
            </a:r>
            <a:endParaRPr lang="en-CA" sz="4800" b="1" i="1" dirty="0" smtClean="0">
              <a:solidFill>
                <a:srgbClr val="0000FF"/>
              </a:solidFill>
            </a:endParaRPr>
          </a:p>
        </p:txBody>
      </p:sp>
      <p:sp>
        <p:nvSpPr>
          <p:cNvPr id="26626" name="Rectangle 3"/>
          <p:cNvSpPr>
            <a:spLocks noGrp="1" noChangeArrowheads="1"/>
          </p:cNvSpPr>
          <p:nvPr>
            <p:ph type="subTitle" idx="4294967295"/>
          </p:nvPr>
        </p:nvSpPr>
        <p:spPr>
          <a:xfrm>
            <a:off x="381000" y="2133600"/>
            <a:ext cx="8382000" cy="3886200"/>
          </a:xfrm>
        </p:spPr>
        <p:txBody>
          <a:bodyPr/>
          <a:lstStyle/>
          <a:p>
            <a:pPr algn="ctr" eaLnBrk="1" hangingPunct="1"/>
            <a:endParaRPr lang="en-US" b="1" dirty="0" smtClean="0">
              <a:solidFill>
                <a:srgbClr val="FF6600"/>
              </a:solidFill>
            </a:endParaRPr>
          </a:p>
          <a:p>
            <a:pPr algn="ctr" eaLnBrk="1" hangingPunct="1">
              <a:buNone/>
            </a:pPr>
            <a:r>
              <a:rPr lang="en-US" b="1" dirty="0" smtClean="0">
                <a:solidFill>
                  <a:srgbClr val="FF6600"/>
                </a:solidFill>
              </a:rPr>
              <a:t>Making Your Church Safe from Child Sexual Abuse</a:t>
            </a:r>
          </a:p>
          <a:p>
            <a:pPr algn="ctr" eaLnBrk="1" hangingPunct="1"/>
            <a:endParaRPr lang="en-US" b="1" dirty="0" smtClean="0">
              <a:solidFill>
                <a:srgbClr val="FF6600"/>
              </a:solidFill>
            </a:endParaRPr>
          </a:p>
          <a:p>
            <a:pPr algn="ctr" eaLnBrk="1" hangingPunct="1"/>
            <a:endParaRPr lang="en-US" b="1" dirty="0" smtClean="0">
              <a:solidFill>
                <a:srgbClr val="FF6600"/>
              </a:solidFill>
            </a:endParaRPr>
          </a:p>
          <a:p>
            <a:pPr algn="ctr" eaLnBrk="1" hangingPunct="1"/>
            <a:r>
              <a:rPr lang="en-CA" sz="2000" b="1" dirty="0" smtClean="0">
                <a:solidFill>
                  <a:srgbClr val="FF6600"/>
                </a:solidFill>
              </a:rPr>
              <a:t>When the term “employee” is used it is interchangeable with the term “volunteer” </a:t>
            </a: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7" name="Slide Number Placeholder 5"/>
          <p:cNvSpPr>
            <a:spLocks noGrp="1"/>
          </p:cNvSpPr>
          <p:nvPr>
            <p:ph type="sldNum" sz="quarter" idx="12"/>
          </p:nvPr>
        </p:nvSpPr>
        <p:spPr>
          <a:noFill/>
        </p:spPr>
        <p:txBody>
          <a:bodyPr/>
          <a:lstStyle/>
          <a:p>
            <a:fld id="{2B57A2A9-DDE0-462C-804F-3F795F293006}" type="slidenum">
              <a:rPr lang="en-CA" smtClean="0">
                <a:latin typeface="Times New Roman" pitchFamily="18" charset="0"/>
                <a:cs typeface="Arial" charset="0"/>
              </a:rPr>
              <a:pPr/>
              <a:t>120</a:t>
            </a:fld>
            <a:endParaRPr lang="en-CA" smtClean="0">
              <a:latin typeface="Times New Roman" pitchFamily="18" charset="0"/>
              <a:cs typeface="Arial" charset="0"/>
            </a:endParaRPr>
          </a:p>
        </p:txBody>
      </p:sp>
      <p:sp>
        <p:nvSpPr>
          <p:cNvPr id="137218" name="Rectangle 3"/>
          <p:cNvSpPr>
            <a:spLocks noGrp="1" noChangeArrowheads="1"/>
          </p:cNvSpPr>
          <p:nvPr>
            <p:ph idx="4294967295"/>
          </p:nvPr>
        </p:nvSpPr>
        <p:spPr>
          <a:xfrm>
            <a:off x="533400" y="457200"/>
            <a:ext cx="7772400" cy="5638800"/>
          </a:xfrm>
        </p:spPr>
        <p:txBody>
          <a:bodyPr/>
          <a:lstStyle/>
          <a:p>
            <a:pPr eaLnBrk="1" hangingPunct="1"/>
            <a:r>
              <a:rPr lang="en-US" dirty="0" smtClean="0"/>
              <a:t>A child molester who has experienced a religious conversion no longer presents a threat to children?</a:t>
            </a:r>
          </a:p>
          <a:p>
            <a:pPr eaLnBrk="1" hangingPunct="1"/>
            <a:endParaRPr lang="en-US" dirty="0" smtClean="0"/>
          </a:p>
          <a:p>
            <a:pPr eaLnBrk="1" hangingPunct="1"/>
            <a:r>
              <a:rPr lang="en-US" dirty="0" smtClean="0"/>
              <a:t>Child sexual abuse is a criminal offence in all USA states and Canadian provinces?</a:t>
            </a:r>
          </a:p>
          <a:p>
            <a:pPr eaLnBrk="1" hangingPunct="1"/>
            <a:r>
              <a:rPr lang="en-US" dirty="0" smtClean="0"/>
              <a:t>A child molester may have over 500 victims in a lifetime?</a:t>
            </a:r>
          </a:p>
          <a:p>
            <a:pPr eaLnBrk="1" hangingPunct="1"/>
            <a:r>
              <a:rPr lang="en-US" dirty="0" smtClean="0"/>
              <a:t>Churches have in the past been supportive of victims of child sexual abuse?</a:t>
            </a:r>
            <a:endParaRPr lang="en-CA" dirty="0" smtClean="0"/>
          </a:p>
          <a:p>
            <a:pPr eaLnBrk="1" hangingPunct="1"/>
            <a:endParaRPr lang="en-CA" dirty="0"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1" name="Slide Number Placeholder 5"/>
          <p:cNvSpPr>
            <a:spLocks noGrp="1"/>
          </p:cNvSpPr>
          <p:nvPr>
            <p:ph type="sldNum" sz="quarter" idx="12"/>
          </p:nvPr>
        </p:nvSpPr>
        <p:spPr>
          <a:noFill/>
        </p:spPr>
        <p:txBody>
          <a:bodyPr/>
          <a:lstStyle/>
          <a:p>
            <a:fld id="{0D704A7B-78C7-4F70-AF06-BC84F6623FBC}" type="slidenum">
              <a:rPr lang="en-CA" smtClean="0">
                <a:latin typeface="Times New Roman" pitchFamily="18" charset="0"/>
                <a:cs typeface="Arial" charset="0"/>
              </a:rPr>
              <a:pPr/>
              <a:t>121</a:t>
            </a:fld>
            <a:endParaRPr lang="en-CA" smtClean="0">
              <a:latin typeface="Times New Roman" pitchFamily="18" charset="0"/>
              <a:cs typeface="Arial" charset="0"/>
            </a:endParaRPr>
          </a:p>
        </p:txBody>
      </p:sp>
      <p:sp>
        <p:nvSpPr>
          <p:cNvPr id="138242" name="Rectangle 2"/>
          <p:cNvSpPr>
            <a:spLocks noGrp="1" noChangeArrowheads="1"/>
          </p:cNvSpPr>
          <p:nvPr>
            <p:ph type="title" idx="4294967295"/>
          </p:nvPr>
        </p:nvSpPr>
        <p:spPr>
          <a:xfrm>
            <a:off x="609600" y="381000"/>
            <a:ext cx="8183562" cy="1052512"/>
          </a:xfrm>
        </p:spPr>
        <p:txBody>
          <a:bodyPr>
            <a:normAutofit fontScale="90000"/>
          </a:bodyPr>
          <a:lstStyle/>
          <a:p>
            <a:pPr eaLnBrk="1" hangingPunct="1"/>
            <a:r>
              <a:rPr lang="en-US" b="1" dirty="0" smtClean="0">
                <a:solidFill>
                  <a:srgbClr val="FF8D3E"/>
                </a:solidFill>
              </a:rPr>
              <a:t>Legal: 8 Reasons why </a:t>
            </a:r>
            <a:br>
              <a:rPr lang="en-US" b="1" dirty="0" smtClean="0">
                <a:solidFill>
                  <a:srgbClr val="FF8D3E"/>
                </a:solidFill>
              </a:rPr>
            </a:br>
            <a:r>
              <a:rPr lang="en-US" b="1" dirty="0" smtClean="0">
                <a:solidFill>
                  <a:srgbClr val="FF8D3E"/>
                </a:solidFill>
              </a:rPr>
              <a:t>churches are getting sued</a:t>
            </a:r>
            <a:endParaRPr lang="en-CA" b="1" dirty="0" smtClean="0">
              <a:solidFill>
                <a:srgbClr val="FF8D3E"/>
              </a:solidFill>
            </a:endParaRPr>
          </a:p>
        </p:txBody>
      </p:sp>
      <p:sp>
        <p:nvSpPr>
          <p:cNvPr id="138243" name="Rectangle 3"/>
          <p:cNvSpPr>
            <a:spLocks noGrp="1" noChangeArrowheads="1"/>
          </p:cNvSpPr>
          <p:nvPr>
            <p:ph idx="4294967295"/>
          </p:nvPr>
        </p:nvSpPr>
        <p:spPr>
          <a:xfrm>
            <a:off x="838200" y="1600200"/>
            <a:ext cx="8183562" cy="4187825"/>
          </a:xfrm>
        </p:spPr>
        <p:txBody>
          <a:bodyPr/>
          <a:lstStyle/>
          <a:p>
            <a:pPr eaLnBrk="1" hangingPunct="1">
              <a:buNone/>
            </a:pPr>
            <a:r>
              <a:rPr lang="en-US" sz="2800" dirty="0" smtClean="0"/>
              <a:t>1	 Media attention</a:t>
            </a:r>
          </a:p>
          <a:p>
            <a:pPr eaLnBrk="1" hangingPunct="1">
              <a:buNone/>
            </a:pPr>
            <a:r>
              <a:rPr lang="en-US" sz="2800" dirty="0" smtClean="0"/>
              <a:t>2	 Statute of Limitations is removed</a:t>
            </a:r>
          </a:p>
          <a:p>
            <a:pPr eaLnBrk="1" hangingPunct="1">
              <a:buNone/>
            </a:pPr>
            <a:r>
              <a:rPr lang="en-US" sz="2800" dirty="0" smtClean="0"/>
              <a:t>3	 New theories of legal liability</a:t>
            </a:r>
          </a:p>
          <a:p>
            <a:pPr eaLnBrk="1" hangingPunct="1">
              <a:buNone/>
            </a:pPr>
            <a:r>
              <a:rPr lang="en-US" sz="2800" dirty="0" smtClean="0"/>
              <a:t>4	 Personal Injury</a:t>
            </a:r>
          </a:p>
          <a:p>
            <a:pPr eaLnBrk="1" hangingPunct="1">
              <a:buNone/>
            </a:pPr>
            <a:r>
              <a:rPr lang="en-US" sz="2800" dirty="0" smtClean="0"/>
              <a:t>5	 Number of victims</a:t>
            </a:r>
          </a:p>
          <a:p>
            <a:pPr eaLnBrk="1" hangingPunct="1">
              <a:buNone/>
            </a:pPr>
            <a:r>
              <a:rPr lang="en-US" sz="2800" dirty="0" smtClean="0"/>
              <a:t>6	 Mandatory reporting of sexual abuse</a:t>
            </a:r>
          </a:p>
          <a:p>
            <a:pPr eaLnBrk="1" hangingPunct="1">
              <a:buNone/>
            </a:pPr>
            <a:r>
              <a:rPr lang="en-US" sz="2800" dirty="0" smtClean="0"/>
              <a:t>7	 Support for litigation</a:t>
            </a:r>
          </a:p>
          <a:p>
            <a:pPr eaLnBrk="1" hangingPunct="1">
              <a:buNone/>
            </a:pPr>
            <a:r>
              <a:rPr lang="en-US" sz="2800" dirty="0" smtClean="0"/>
              <a:t>8	 Inadequate responses to victims</a:t>
            </a:r>
            <a:endParaRPr lang="en-CA" sz="2800" dirty="0"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5" name="Slide Number Placeholder 5"/>
          <p:cNvSpPr>
            <a:spLocks noGrp="1"/>
          </p:cNvSpPr>
          <p:nvPr>
            <p:ph type="sldNum" sz="quarter" idx="12"/>
          </p:nvPr>
        </p:nvSpPr>
        <p:spPr>
          <a:noFill/>
        </p:spPr>
        <p:txBody>
          <a:bodyPr/>
          <a:lstStyle/>
          <a:p>
            <a:fld id="{75610443-B1BF-421F-A69D-09704F9D43B8}" type="slidenum">
              <a:rPr lang="en-CA" smtClean="0">
                <a:latin typeface="Times New Roman" pitchFamily="18" charset="0"/>
                <a:cs typeface="Arial" charset="0"/>
              </a:rPr>
              <a:pPr/>
              <a:t>122</a:t>
            </a:fld>
            <a:endParaRPr lang="en-CA" smtClean="0">
              <a:latin typeface="Times New Roman" pitchFamily="18" charset="0"/>
              <a:cs typeface="Arial" charset="0"/>
            </a:endParaRPr>
          </a:p>
        </p:txBody>
      </p:sp>
      <p:sp>
        <p:nvSpPr>
          <p:cNvPr id="139266" name="Rectangle 2"/>
          <p:cNvSpPr>
            <a:spLocks noGrp="1" noChangeArrowheads="1"/>
          </p:cNvSpPr>
          <p:nvPr>
            <p:ph type="title" idx="4294967295"/>
          </p:nvPr>
        </p:nvSpPr>
        <p:spPr>
          <a:xfrm>
            <a:off x="533400" y="381000"/>
            <a:ext cx="8183562" cy="1052512"/>
          </a:xfrm>
        </p:spPr>
        <p:txBody>
          <a:bodyPr>
            <a:normAutofit fontScale="90000"/>
          </a:bodyPr>
          <a:lstStyle/>
          <a:p>
            <a:pPr eaLnBrk="1" hangingPunct="1"/>
            <a:r>
              <a:rPr lang="en-US" dirty="0" smtClean="0"/>
              <a:t>Churches Vulnerability – 6 reasons why</a:t>
            </a:r>
            <a:endParaRPr lang="en-CA" dirty="0" smtClean="0"/>
          </a:p>
        </p:txBody>
      </p:sp>
      <p:sp>
        <p:nvSpPr>
          <p:cNvPr id="139267" name="Rectangle 3"/>
          <p:cNvSpPr>
            <a:spLocks noGrp="1" noChangeArrowheads="1"/>
          </p:cNvSpPr>
          <p:nvPr>
            <p:ph idx="4294967295"/>
          </p:nvPr>
        </p:nvSpPr>
        <p:spPr>
          <a:xfrm>
            <a:off x="762000" y="1676400"/>
            <a:ext cx="8183562" cy="4187825"/>
          </a:xfrm>
        </p:spPr>
        <p:txBody>
          <a:bodyPr/>
          <a:lstStyle/>
          <a:p>
            <a:pPr eaLnBrk="1" hangingPunct="1"/>
            <a:r>
              <a:rPr lang="en-US" dirty="0" smtClean="0">
                <a:latin typeface="Arial" charset="0"/>
                <a:cs typeface="Arial" charset="0"/>
              </a:rPr>
              <a:t>Community trust</a:t>
            </a:r>
          </a:p>
          <a:p>
            <a:pPr eaLnBrk="1" hangingPunct="1"/>
            <a:r>
              <a:rPr lang="en-US" dirty="0" smtClean="0">
                <a:latin typeface="Arial" charset="0"/>
                <a:cs typeface="Arial" charset="0"/>
              </a:rPr>
              <a:t>Ignorance of the facts</a:t>
            </a:r>
          </a:p>
          <a:p>
            <a:pPr eaLnBrk="1" hangingPunct="1"/>
            <a:r>
              <a:rPr lang="en-US" dirty="0" smtClean="0">
                <a:latin typeface="Arial" charset="0"/>
                <a:cs typeface="Arial" charset="0"/>
              </a:rPr>
              <a:t>Lack of safeguards</a:t>
            </a:r>
          </a:p>
          <a:p>
            <a:pPr eaLnBrk="1" hangingPunct="1"/>
            <a:r>
              <a:rPr lang="en-US" dirty="0" smtClean="0">
                <a:latin typeface="Arial" charset="0"/>
                <a:cs typeface="Arial" charset="0"/>
              </a:rPr>
              <a:t>Number of opportunities</a:t>
            </a:r>
          </a:p>
          <a:p>
            <a:pPr eaLnBrk="1" hangingPunct="1"/>
            <a:r>
              <a:rPr lang="en-US" dirty="0" smtClean="0">
                <a:latin typeface="Arial" charset="0"/>
                <a:cs typeface="Arial" charset="0"/>
              </a:rPr>
              <a:t>Easy access</a:t>
            </a:r>
          </a:p>
          <a:p>
            <a:pPr eaLnBrk="1" hangingPunct="1"/>
            <a:r>
              <a:rPr lang="en-US" dirty="0" smtClean="0">
                <a:latin typeface="Arial" charset="0"/>
                <a:cs typeface="Arial" charset="0"/>
              </a:rPr>
              <a:t>Need for more volunteer workers to help with children and youth programs</a:t>
            </a:r>
          </a:p>
          <a:p>
            <a:pPr eaLnBrk="1" hangingPunct="1"/>
            <a:endParaRPr lang="en-CA" dirty="0"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89" name="Slide Number Placeholder 5"/>
          <p:cNvSpPr>
            <a:spLocks noGrp="1"/>
          </p:cNvSpPr>
          <p:nvPr>
            <p:ph type="sldNum" sz="quarter" idx="12"/>
          </p:nvPr>
        </p:nvSpPr>
        <p:spPr>
          <a:noFill/>
        </p:spPr>
        <p:txBody>
          <a:bodyPr/>
          <a:lstStyle/>
          <a:p>
            <a:fld id="{EB9FAA69-AE66-4C70-8C5A-7DE77EDAEEE9}" type="slidenum">
              <a:rPr lang="en-CA" smtClean="0">
                <a:latin typeface="Times New Roman" pitchFamily="18" charset="0"/>
                <a:cs typeface="Arial" charset="0"/>
              </a:rPr>
              <a:pPr/>
              <a:t>123</a:t>
            </a:fld>
            <a:endParaRPr lang="en-CA" smtClean="0">
              <a:latin typeface="Times New Roman" pitchFamily="18" charset="0"/>
              <a:cs typeface="Arial" charset="0"/>
            </a:endParaRPr>
          </a:p>
        </p:txBody>
      </p:sp>
      <p:sp>
        <p:nvSpPr>
          <p:cNvPr id="140290" name="Rectangle 2"/>
          <p:cNvSpPr>
            <a:spLocks noGrp="1" noChangeArrowheads="1"/>
          </p:cNvSpPr>
          <p:nvPr>
            <p:ph type="title" idx="4294967295"/>
          </p:nvPr>
        </p:nvSpPr>
        <p:spPr>
          <a:xfrm>
            <a:off x="457200" y="685800"/>
            <a:ext cx="8183562" cy="1052512"/>
          </a:xfrm>
        </p:spPr>
        <p:txBody>
          <a:bodyPr>
            <a:normAutofit fontScale="90000"/>
          </a:bodyPr>
          <a:lstStyle/>
          <a:p>
            <a:pPr eaLnBrk="1" hangingPunct="1"/>
            <a:r>
              <a:rPr lang="en-US" dirty="0" smtClean="0"/>
              <a:t>Why Churches and their Leaders are Sued?</a:t>
            </a:r>
            <a:endParaRPr lang="en-CA" dirty="0" smtClean="0"/>
          </a:p>
        </p:txBody>
      </p:sp>
      <p:sp>
        <p:nvSpPr>
          <p:cNvPr id="140291" name="Rectangle 3"/>
          <p:cNvSpPr>
            <a:spLocks noGrp="1" noChangeArrowheads="1"/>
          </p:cNvSpPr>
          <p:nvPr>
            <p:ph idx="4294967295"/>
          </p:nvPr>
        </p:nvSpPr>
        <p:spPr>
          <a:xfrm>
            <a:off x="685800" y="2057400"/>
            <a:ext cx="8183562" cy="3660775"/>
          </a:xfrm>
        </p:spPr>
        <p:txBody>
          <a:bodyPr/>
          <a:lstStyle/>
          <a:p>
            <a:pPr eaLnBrk="1" hangingPunct="1">
              <a:lnSpc>
                <a:spcPct val="90000"/>
              </a:lnSpc>
            </a:pPr>
            <a:r>
              <a:rPr lang="en-US" dirty="0" smtClean="0"/>
              <a:t>The Church has a legal responsibility and is accountable either on the basis of negligent hiring or negligent supervision.</a:t>
            </a:r>
          </a:p>
          <a:p>
            <a:pPr eaLnBrk="1" hangingPunct="1">
              <a:lnSpc>
                <a:spcPct val="90000"/>
              </a:lnSpc>
            </a:pPr>
            <a:r>
              <a:rPr lang="en-US" dirty="0" smtClean="0"/>
              <a:t>Negligence refers to </a:t>
            </a:r>
            <a:r>
              <a:rPr lang="en-US" b="1" i="1" dirty="0" smtClean="0">
                <a:solidFill>
                  <a:srgbClr val="00CC00"/>
                </a:solidFill>
              </a:rPr>
              <a:t>conduct that creates an unreasonable risk of foreseeable harm to others  </a:t>
            </a:r>
          </a:p>
          <a:p>
            <a:pPr eaLnBrk="1" hangingPunct="1">
              <a:lnSpc>
                <a:spcPct val="90000"/>
              </a:lnSpc>
            </a:pPr>
            <a:r>
              <a:rPr lang="en-US" dirty="0" smtClean="0"/>
              <a:t>It connotes carelessness, heedlessness, inattention, or inadvertence.</a:t>
            </a:r>
            <a:endParaRPr lang="en-CA" dirty="0"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3" name="Slide Number Placeholder 5"/>
          <p:cNvSpPr>
            <a:spLocks noGrp="1"/>
          </p:cNvSpPr>
          <p:nvPr>
            <p:ph type="sldNum" sz="quarter" idx="12"/>
          </p:nvPr>
        </p:nvSpPr>
        <p:spPr>
          <a:noFill/>
        </p:spPr>
        <p:txBody>
          <a:bodyPr/>
          <a:lstStyle/>
          <a:p>
            <a:fld id="{66D3984C-747C-409D-93B0-ED6639826234}" type="slidenum">
              <a:rPr lang="en-CA" smtClean="0">
                <a:latin typeface="Times New Roman" pitchFamily="18" charset="0"/>
                <a:cs typeface="Arial" charset="0"/>
              </a:rPr>
              <a:pPr/>
              <a:t>124</a:t>
            </a:fld>
            <a:endParaRPr lang="en-CA" smtClean="0">
              <a:latin typeface="Times New Roman" pitchFamily="18" charset="0"/>
              <a:cs typeface="Arial" charset="0"/>
            </a:endParaRPr>
          </a:p>
        </p:txBody>
      </p:sp>
      <p:sp>
        <p:nvSpPr>
          <p:cNvPr id="141314" name="Rectangle 2"/>
          <p:cNvSpPr>
            <a:spLocks noGrp="1" noChangeArrowheads="1"/>
          </p:cNvSpPr>
          <p:nvPr>
            <p:ph type="title" idx="4294967295"/>
          </p:nvPr>
        </p:nvSpPr>
        <p:spPr>
          <a:xfrm>
            <a:off x="533400" y="457200"/>
            <a:ext cx="8183562" cy="1052512"/>
          </a:xfrm>
        </p:spPr>
        <p:txBody>
          <a:bodyPr/>
          <a:lstStyle/>
          <a:p>
            <a:pPr eaLnBrk="1" hangingPunct="1"/>
            <a:r>
              <a:rPr lang="en-US" b="1" dirty="0" smtClean="0">
                <a:solidFill>
                  <a:srgbClr val="FF8D3E"/>
                </a:solidFill>
              </a:rPr>
              <a:t>Assessment Checklist</a:t>
            </a:r>
            <a:endParaRPr lang="en-CA" b="1" dirty="0" smtClean="0">
              <a:solidFill>
                <a:srgbClr val="FF8D3E"/>
              </a:solidFill>
            </a:endParaRPr>
          </a:p>
        </p:txBody>
      </p:sp>
      <p:sp>
        <p:nvSpPr>
          <p:cNvPr id="141315" name="Rectangle 3"/>
          <p:cNvSpPr>
            <a:spLocks noGrp="1" noChangeArrowheads="1"/>
          </p:cNvSpPr>
          <p:nvPr>
            <p:ph idx="4294967295"/>
          </p:nvPr>
        </p:nvSpPr>
        <p:spPr>
          <a:xfrm>
            <a:off x="762000" y="1676400"/>
            <a:ext cx="8183562" cy="4187825"/>
          </a:xfrm>
        </p:spPr>
        <p:txBody>
          <a:bodyPr/>
          <a:lstStyle/>
          <a:p>
            <a:pPr eaLnBrk="1" hangingPunct="1"/>
            <a:r>
              <a:rPr lang="en-US" dirty="0" smtClean="0"/>
              <a:t>With each statement, ask if it is True or False. If you leave it blank, it indicates a procedure or policy area in which your church or organization may be vulnerable to abuse or possible litigation if an incident occurs:</a:t>
            </a:r>
            <a:endParaRPr lang="en-CA" dirty="0"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7" name="Slide Number Placeholder 5"/>
          <p:cNvSpPr>
            <a:spLocks noGrp="1"/>
          </p:cNvSpPr>
          <p:nvPr>
            <p:ph type="sldNum" sz="quarter" idx="12"/>
          </p:nvPr>
        </p:nvSpPr>
        <p:spPr>
          <a:noFill/>
        </p:spPr>
        <p:txBody>
          <a:bodyPr/>
          <a:lstStyle/>
          <a:p>
            <a:fld id="{1B480467-3E88-4664-B59C-C2DB1A26E36F}" type="slidenum">
              <a:rPr lang="en-CA" smtClean="0">
                <a:latin typeface="Times New Roman" pitchFamily="18" charset="0"/>
                <a:cs typeface="Arial" charset="0"/>
              </a:rPr>
              <a:pPr/>
              <a:t>125</a:t>
            </a:fld>
            <a:endParaRPr lang="en-CA" smtClean="0">
              <a:latin typeface="Times New Roman" pitchFamily="18" charset="0"/>
              <a:cs typeface="Arial" charset="0"/>
            </a:endParaRPr>
          </a:p>
        </p:txBody>
      </p:sp>
      <p:sp>
        <p:nvSpPr>
          <p:cNvPr id="142338" name="Rectangle 2"/>
          <p:cNvSpPr>
            <a:spLocks noGrp="1" noChangeArrowheads="1"/>
          </p:cNvSpPr>
          <p:nvPr>
            <p:ph type="title" idx="4294967295"/>
          </p:nvPr>
        </p:nvSpPr>
        <p:spPr>
          <a:xfrm>
            <a:off x="381000" y="228600"/>
            <a:ext cx="8183562" cy="1052512"/>
          </a:xfrm>
        </p:spPr>
        <p:txBody>
          <a:bodyPr/>
          <a:lstStyle/>
          <a:p>
            <a:pPr eaLnBrk="1" hangingPunct="1"/>
            <a:r>
              <a:rPr lang="en-US" b="1" dirty="0" smtClean="0">
                <a:solidFill>
                  <a:srgbClr val="FF8D3E"/>
                </a:solidFill>
              </a:rPr>
              <a:t>Assessment Checklist</a:t>
            </a:r>
            <a:endParaRPr lang="en-CA" b="1" dirty="0" smtClean="0">
              <a:solidFill>
                <a:srgbClr val="FF8D3E"/>
              </a:solidFill>
            </a:endParaRPr>
          </a:p>
        </p:txBody>
      </p:sp>
      <p:sp>
        <p:nvSpPr>
          <p:cNvPr id="142339" name="Rectangle 3"/>
          <p:cNvSpPr>
            <a:spLocks noGrp="1" noChangeArrowheads="1"/>
          </p:cNvSpPr>
          <p:nvPr>
            <p:ph idx="4294967295"/>
          </p:nvPr>
        </p:nvSpPr>
        <p:spPr>
          <a:xfrm>
            <a:off x="960438" y="1447800"/>
            <a:ext cx="8183562" cy="4187825"/>
          </a:xfrm>
        </p:spPr>
        <p:txBody>
          <a:bodyPr/>
          <a:lstStyle/>
          <a:p>
            <a:pPr eaLnBrk="1" hangingPunct="1"/>
            <a:r>
              <a:rPr lang="en-US" b="1" dirty="0" smtClean="0"/>
              <a:t>We currently screen all paid employees, including clergy who work with your or children</a:t>
            </a:r>
          </a:p>
          <a:p>
            <a:pPr eaLnBrk="1" hangingPunct="1"/>
            <a:endParaRPr lang="en-US" dirty="0" smtClean="0"/>
          </a:p>
          <a:p>
            <a:pPr eaLnBrk="1" hangingPunct="1"/>
            <a:r>
              <a:rPr lang="en-US" b="1" dirty="0" smtClean="0"/>
              <a:t>We currently screen all volunteer workers for any position involving work with your or children</a:t>
            </a:r>
            <a:endParaRPr lang="en-CA" b="1" dirty="0"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1" name="Slide Number Placeholder 5"/>
          <p:cNvSpPr>
            <a:spLocks noGrp="1"/>
          </p:cNvSpPr>
          <p:nvPr>
            <p:ph type="sldNum" sz="quarter" idx="12"/>
          </p:nvPr>
        </p:nvSpPr>
        <p:spPr>
          <a:noFill/>
        </p:spPr>
        <p:txBody>
          <a:bodyPr/>
          <a:lstStyle/>
          <a:p>
            <a:fld id="{4907F1FE-4BB9-4E20-AB9E-A55A01F40BB6}" type="slidenum">
              <a:rPr lang="en-CA" smtClean="0">
                <a:latin typeface="Times New Roman" pitchFamily="18" charset="0"/>
                <a:cs typeface="Arial" charset="0"/>
              </a:rPr>
              <a:pPr/>
              <a:t>126</a:t>
            </a:fld>
            <a:endParaRPr lang="en-CA" smtClean="0">
              <a:latin typeface="Times New Roman" pitchFamily="18" charset="0"/>
              <a:cs typeface="Arial" charset="0"/>
            </a:endParaRPr>
          </a:p>
        </p:txBody>
      </p:sp>
      <p:sp>
        <p:nvSpPr>
          <p:cNvPr id="143362" name="Rectangle 2"/>
          <p:cNvSpPr>
            <a:spLocks noGrp="1" noChangeArrowheads="1"/>
          </p:cNvSpPr>
          <p:nvPr>
            <p:ph type="title" idx="4294967295"/>
          </p:nvPr>
        </p:nvSpPr>
        <p:spPr>
          <a:xfrm>
            <a:off x="533400" y="228600"/>
            <a:ext cx="8183562" cy="1052512"/>
          </a:xfrm>
        </p:spPr>
        <p:txBody>
          <a:bodyPr/>
          <a:lstStyle/>
          <a:p>
            <a:pPr eaLnBrk="1" hangingPunct="1"/>
            <a:r>
              <a:rPr lang="en-US" b="1" dirty="0" smtClean="0">
                <a:solidFill>
                  <a:srgbClr val="FF8D3E"/>
                </a:solidFill>
              </a:rPr>
              <a:t>Assessment Checklist</a:t>
            </a:r>
            <a:endParaRPr lang="en-CA" b="1" dirty="0" smtClean="0">
              <a:solidFill>
                <a:srgbClr val="FF8D3E"/>
              </a:solidFill>
            </a:endParaRPr>
          </a:p>
        </p:txBody>
      </p:sp>
      <p:sp>
        <p:nvSpPr>
          <p:cNvPr id="143363" name="Rectangle 3"/>
          <p:cNvSpPr>
            <a:spLocks noGrp="1" noChangeArrowheads="1"/>
          </p:cNvSpPr>
          <p:nvPr>
            <p:ph idx="4294967295"/>
          </p:nvPr>
        </p:nvSpPr>
        <p:spPr>
          <a:xfrm>
            <a:off x="960438" y="1524000"/>
            <a:ext cx="8183562" cy="4187825"/>
          </a:xfrm>
        </p:spPr>
        <p:txBody>
          <a:bodyPr/>
          <a:lstStyle/>
          <a:p>
            <a:pPr eaLnBrk="1" hangingPunct="1">
              <a:lnSpc>
                <a:spcPct val="90000"/>
              </a:lnSpc>
            </a:pPr>
            <a:r>
              <a:rPr lang="en-US" b="1" dirty="0" smtClean="0"/>
              <a:t>We do a reference check on all paid employees working with your or children</a:t>
            </a:r>
          </a:p>
          <a:p>
            <a:pPr eaLnBrk="1" hangingPunct="1">
              <a:lnSpc>
                <a:spcPct val="90000"/>
              </a:lnSpc>
            </a:pPr>
            <a:r>
              <a:rPr lang="en-US" b="1" dirty="0" smtClean="0"/>
              <a:t>We train all staff who work with children or youth, both paid and volunteer, how to carry out our policies to prevent sexual abuse</a:t>
            </a:r>
          </a:p>
          <a:p>
            <a:pPr eaLnBrk="1" hangingPunct="1">
              <a:lnSpc>
                <a:spcPct val="90000"/>
              </a:lnSpc>
            </a:pPr>
            <a:r>
              <a:rPr lang="en-US" b="1" dirty="0" smtClean="0"/>
              <a:t>We take our policies to prevent sexual abuse seriously and see they </a:t>
            </a:r>
            <a:r>
              <a:rPr lang="en-US" b="1" dirty="0" err="1" smtClean="0"/>
              <a:t>they</a:t>
            </a:r>
            <a:r>
              <a:rPr lang="en-US" b="1" dirty="0" smtClean="0"/>
              <a:t> are enforced</a:t>
            </a:r>
            <a:endParaRPr lang="en-CA" b="1" dirty="0"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5" name="Slide Number Placeholder 5"/>
          <p:cNvSpPr>
            <a:spLocks noGrp="1"/>
          </p:cNvSpPr>
          <p:nvPr>
            <p:ph type="sldNum" sz="quarter" idx="12"/>
          </p:nvPr>
        </p:nvSpPr>
        <p:spPr>
          <a:noFill/>
        </p:spPr>
        <p:txBody>
          <a:bodyPr/>
          <a:lstStyle/>
          <a:p>
            <a:fld id="{ABEF307C-4560-42BB-80F4-8E9865E628E5}" type="slidenum">
              <a:rPr lang="en-CA" smtClean="0">
                <a:latin typeface="Times New Roman" pitchFamily="18" charset="0"/>
                <a:cs typeface="Arial" charset="0"/>
              </a:rPr>
              <a:pPr/>
              <a:t>127</a:t>
            </a:fld>
            <a:endParaRPr lang="en-CA" smtClean="0">
              <a:latin typeface="Times New Roman" pitchFamily="18" charset="0"/>
              <a:cs typeface="Arial" charset="0"/>
            </a:endParaRPr>
          </a:p>
        </p:txBody>
      </p:sp>
      <p:sp>
        <p:nvSpPr>
          <p:cNvPr id="144386" name="Rectangle 2"/>
          <p:cNvSpPr>
            <a:spLocks noGrp="1" noChangeArrowheads="1"/>
          </p:cNvSpPr>
          <p:nvPr>
            <p:ph type="title" idx="4294967295"/>
          </p:nvPr>
        </p:nvSpPr>
        <p:spPr>
          <a:xfrm>
            <a:off x="304800" y="228600"/>
            <a:ext cx="8183562" cy="1052512"/>
          </a:xfrm>
        </p:spPr>
        <p:txBody>
          <a:bodyPr/>
          <a:lstStyle/>
          <a:p>
            <a:pPr eaLnBrk="1" hangingPunct="1"/>
            <a:r>
              <a:rPr lang="en-US" b="1" dirty="0" smtClean="0">
                <a:solidFill>
                  <a:srgbClr val="FF8D3E"/>
                </a:solidFill>
              </a:rPr>
              <a:t>Assessment Checklist</a:t>
            </a:r>
            <a:endParaRPr lang="en-CA" b="1" dirty="0" smtClean="0">
              <a:solidFill>
                <a:srgbClr val="FF8D3E"/>
              </a:solidFill>
            </a:endParaRPr>
          </a:p>
        </p:txBody>
      </p:sp>
      <p:sp>
        <p:nvSpPr>
          <p:cNvPr id="144387" name="Rectangle 3"/>
          <p:cNvSpPr>
            <a:spLocks noGrp="1" noChangeArrowheads="1"/>
          </p:cNvSpPr>
          <p:nvPr>
            <p:ph idx="4294967295"/>
          </p:nvPr>
        </p:nvSpPr>
        <p:spPr>
          <a:xfrm>
            <a:off x="533400" y="1676400"/>
            <a:ext cx="8183562" cy="4187825"/>
          </a:xfrm>
        </p:spPr>
        <p:txBody>
          <a:bodyPr/>
          <a:lstStyle/>
          <a:p>
            <a:pPr eaLnBrk="1" hangingPunct="1">
              <a:lnSpc>
                <a:spcPct val="90000"/>
              </a:lnSpc>
            </a:pPr>
            <a:r>
              <a:rPr lang="en-US" b="1" dirty="0" smtClean="0"/>
              <a:t>Our workers understand provincial laws concerning child abuse reporting obligations</a:t>
            </a:r>
          </a:p>
          <a:p>
            <a:pPr eaLnBrk="1" hangingPunct="1">
              <a:lnSpc>
                <a:spcPct val="90000"/>
              </a:lnSpc>
            </a:pPr>
            <a:r>
              <a:rPr lang="en-US" b="1" dirty="0" smtClean="0"/>
              <a:t>We have clearly defined reporting procedures for suspected incidents of abuse</a:t>
            </a:r>
          </a:p>
          <a:p>
            <a:pPr eaLnBrk="1" hangingPunct="1">
              <a:lnSpc>
                <a:spcPct val="90000"/>
              </a:lnSpc>
            </a:pPr>
            <a:r>
              <a:rPr lang="en-US" b="1" dirty="0" smtClean="0"/>
              <a:t>We have a specific response strategy to use if an allegation of sexual abuse is made in our church</a:t>
            </a:r>
            <a:endParaRPr lang="en-CA" b="1" dirty="0"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09" name="Slide Number Placeholder 5"/>
          <p:cNvSpPr>
            <a:spLocks noGrp="1"/>
          </p:cNvSpPr>
          <p:nvPr>
            <p:ph type="sldNum" sz="quarter" idx="12"/>
          </p:nvPr>
        </p:nvSpPr>
        <p:spPr>
          <a:noFill/>
        </p:spPr>
        <p:txBody>
          <a:bodyPr/>
          <a:lstStyle/>
          <a:p>
            <a:fld id="{5204E85B-A693-4868-9251-0962DC0817C6}" type="slidenum">
              <a:rPr lang="en-CA" smtClean="0">
                <a:latin typeface="Times New Roman" pitchFamily="18" charset="0"/>
                <a:cs typeface="Arial" charset="0"/>
              </a:rPr>
              <a:pPr/>
              <a:t>128</a:t>
            </a:fld>
            <a:endParaRPr lang="en-CA" smtClean="0">
              <a:latin typeface="Times New Roman" pitchFamily="18" charset="0"/>
              <a:cs typeface="Arial" charset="0"/>
            </a:endParaRPr>
          </a:p>
        </p:txBody>
      </p:sp>
      <p:sp>
        <p:nvSpPr>
          <p:cNvPr id="145410" name="Rectangle 2"/>
          <p:cNvSpPr>
            <a:spLocks noGrp="1" noChangeArrowheads="1"/>
          </p:cNvSpPr>
          <p:nvPr>
            <p:ph type="title" idx="4294967295"/>
          </p:nvPr>
        </p:nvSpPr>
        <p:spPr>
          <a:xfrm>
            <a:off x="381000" y="228600"/>
            <a:ext cx="8183562" cy="1052512"/>
          </a:xfrm>
        </p:spPr>
        <p:txBody>
          <a:bodyPr/>
          <a:lstStyle/>
          <a:p>
            <a:pPr eaLnBrk="1" hangingPunct="1"/>
            <a:r>
              <a:rPr lang="en-US" b="1" dirty="0" smtClean="0">
                <a:solidFill>
                  <a:srgbClr val="FF6600"/>
                </a:solidFill>
              </a:rPr>
              <a:t>Assessment</a:t>
            </a:r>
            <a:r>
              <a:rPr lang="en-US" b="1" dirty="0" smtClean="0">
                <a:solidFill>
                  <a:schemeClr val="accent2"/>
                </a:solidFill>
              </a:rPr>
              <a:t> </a:t>
            </a:r>
            <a:r>
              <a:rPr lang="en-US" b="1" dirty="0" smtClean="0">
                <a:solidFill>
                  <a:srgbClr val="FF6600"/>
                </a:solidFill>
              </a:rPr>
              <a:t>Checklist</a:t>
            </a:r>
            <a:endParaRPr lang="en-CA" b="1" dirty="0" smtClean="0">
              <a:solidFill>
                <a:srgbClr val="FF6600"/>
              </a:solidFill>
            </a:endParaRPr>
          </a:p>
        </p:txBody>
      </p:sp>
      <p:sp>
        <p:nvSpPr>
          <p:cNvPr id="145411" name="Rectangle 3"/>
          <p:cNvSpPr>
            <a:spLocks noGrp="1" noChangeArrowheads="1"/>
          </p:cNvSpPr>
          <p:nvPr>
            <p:ph idx="4294967295"/>
          </p:nvPr>
        </p:nvSpPr>
        <p:spPr>
          <a:xfrm>
            <a:off x="457200" y="1447800"/>
            <a:ext cx="8183562" cy="4187825"/>
          </a:xfrm>
        </p:spPr>
        <p:txBody>
          <a:bodyPr/>
          <a:lstStyle/>
          <a:p>
            <a:pPr eaLnBrk="1" hangingPunct="1"/>
            <a:r>
              <a:rPr lang="en-US" b="1" dirty="0" smtClean="0"/>
              <a:t>We are prepared to respond to media inquiries if an incident occurs</a:t>
            </a:r>
          </a:p>
          <a:p>
            <a:pPr eaLnBrk="1" hangingPunct="1"/>
            <a:r>
              <a:rPr lang="en-US" b="1" dirty="0" smtClean="0"/>
              <a:t>We have proper insurance coverage with proper limits of liability in force if a claim should occur</a:t>
            </a:r>
            <a:endParaRPr lang="en-CA" b="1" dirty="0" smtClean="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3" name="Slide Number Placeholder 5"/>
          <p:cNvSpPr>
            <a:spLocks noGrp="1"/>
          </p:cNvSpPr>
          <p:nvPr>
            <p:ph type="sldNum" sz="quarter" idx="12"/>
          </p:nvPr>
        </p:nvSpPr>
        <p:spPr>
          <a:noFill/>
        </p:spPr>
        <p:txBody>
          <a:bodyPr/>
          <a:lstStyle/>
          <a:p>
            <a:fld id="{72534E60-B50A-4503-8D6C-D2BA00640CEF}" type="slidenum">
              <a:rPr lang="en-CA" smtClean="0">
                <a:latin typeface="Times New Roman" pitchFamily="18" charset="0"/>
                <a:cs typeface="Arial" charset="0"/>
              </a:rPr>
              <a:pPr/>
              <a:t>129</a:t>
            </a:fld>
            <a:endParaRPr lang="en-CA" smtClean="0">
              <a:latin typeface="Times New Roman" pitchFamily="18" charset="0"/>
              <a:cs typeface="Arial" charset="0"/>
            </a:endParaRPr>
          </a:p>
        </p:txBody>
      </p:sp>
      <p:sp>
        <p:nvSpPr>
          <p:cNvPr id="146434" name="Rectangle 2"/>
          <p:cNvSpPr>
            <a:spLocks noGrp="1" noChangeArrowheads="1"/>
          </p:cNvSpPr>
          <p:nvPr>
            <p:ph type="title" idx="4294967295"/>
          </p:nvPr>
        </p:nvSpPr>
        <p:spPr>
          <a:xfrm>
            <a:off x="381000" y="457200"/>
            <a:ext cx="8183562" cy="1052512"/>
          </a:xfrm>
        </p:spPr>
        <p:txBody>
          <a:bodyPr/>
          <a:lstStyle/>
          <a:p>
            <a:pPr eaLnBrk="1" hangingPunct="1"/>
            <a:r>
              <a:rPr lang="en-US" dirty="0" smtClean="0"/>
              <a:t>The Screening Process</a:t>
            </a:r>
            <a:endParaRPr lang="en-CA" dirty="0" smtClean="0"/>
          </a:p>
        </p:txBody>
      </p:sp>
      <p:sp>
        <p:nvSpPr>
          <p:cNvPr id="146435" name="Rectangle 3"/>
          <p:cNvSpPr>
            <a:spLocks noGrp="1" noChangeArrowheads="1"/>
          </p:cNvSpPr>
          <p:nvPr>
            <p:ph idx="4294967295"/>
          </p:nvPr>
        </p:nvSpPr>
        <p:spPr>
          <a:xfrm>
            <a:off x="685800" y="1676400"/>
            <a:ext cx="7772400" cy="4114800"/>
          </a:xfrm>
        </p:spPr>
        <p:txBody>
          <a:bodyPr/>
          <a:lstStyle/>
          <a:p>
            <a:pPr eaLnBrk="1" hangingPunct="1"/>
            <a:endParaRPr lang="en-US" dirty="0" smtClean="0"/>
          </a:p>
          <a:p>
            <a:pPr eaLnBrk="1" hangingPunct="1"/>
            <a:r>
              <a:rPr lang="en-US" dirty="0" smtClean="0"/>
              <a:t>Your church announces a new policy such that all volunteers who work with children must immediately complete a screening form. No exceptions will be allowed. Suddenly a backlash occurs from some congregational members:</a:t>
            </a:r>
            <a:endParaRPr lang="en-CA"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Slide Number Placeholder 5"/>
          <p:cNvSpPr>
            <a:spLocks noGrp="1"/>
          </p:cNvSpPr>
          <p:nvPr>
            <p:ph type="sldNum" sz="quarter" idx="12"/>
          </p:nvPr>
        </p:nvSpPr>
        <p:spPr>
          <a:noFill/>
        </p:spPr>
        <p:txBody>
          <a:bodyPr/>
          <a:lstStyle/>
          <a:p>
            <a:fld id="{435A0AEC-3A51-436D-943E-0EE48ACC7F8F}" type="slidenum">
              <a:rPr lang="en-CA" smtClean="0">
                <a:latin typeface="Times New Roman" pitchFamily="18" charset="0"/>
                <a:cs typeface="Arial" charset="0"/>
              </a:rPr>
              <a:pPr/>
              <a:t>13</a:t>
            </a:fld>
            <a:endParaRPr lang="en-CA" smtClean="0">
              <a:latin typeface="Times New Roman" pitchFamily="18" charset="0"/>
              <a:cs typeface="Arial" charset="0"/>
            </a:endParaRPr>
          </a:p>
        </p:txBody>
      </p:sp>
      <p:sp>
        <p:nvSpPr>
          <p:cNvPr id="27650" name="Rectangle 2"/>
          <p:cNvSpPr>
            <a:spLocks noGrp="1" noChangeArrowheads="1"/>
          </p:cNvSpPr>
          <p:nvPr>
            <p:ph type="title" idx="4294967295"/>
          </p:nvPr>
        </p:nvSpPr>
        <p:spPr>
          <a:xfrm>
            <a:off x="609600" y="304800"/>
            <a:ext cx="8183562" cy="1052512"/>
          </a:xfrm>
        </p:spPr>
        <p:txBody>
          <a:bodyPr/>
          <a:lstStyle/>
          <a:p>
            <a:pPr eaLnBrk="1" hangingPunct="1"/>
            <a:r>
              <a:rPr lang="en-US" dirty="0" smtClean="0"/>
              <a:t>Items to be covered</a:t>
            </a:r>
            <a:endParaRPr lang="en-CA" dirty="0" smtClean="0"/>
          </a:p>
        </p:txBody>
      </p:sp>
      <p:sp>
        <p:nvSpPr>
          <p:cNvPr id="27651" name="Rectangle 3"/>
          <p:cNvSpPr>
            <a:spLocks noGrp="1" noChangeArrowheads="1"/>
          </p:cNvSpPr>
          <p:nvPr>
            <p:ph idx="4294967295"/>
          </p:nvPr>
        </p:nvSpPr>
        <p:spPr>
          <a:xfrm>
            <a:off x="960438" y="1524000"/>
            <a:ext cx="8183562" cy="4187825"/>
          </a:xfrm>
        </p:spPr>
        <p:txBody>
          <a:bodyPr/>
          <a:lstStyle/>
          <a:p>
            <a:pPr eaLnBrk="1" hangingPunct="1"/>
            <a:r>
              <a:rPr lang="en-US" dirty="0" smtClean="0"/>
              <a:t>Definition</a:t>
            </a:r>
          </a:p>
          <a:p>
            <a:pPr eaLnBrk="1" hangingPunct="1"/>
            <a:r>
              <a:rPr lang="en-US" dirty="0" smtClean="0"/>
              <a:t>Facts/Statistics</a:t>
            </a:r>
          </a:p>
          <a:p>
            <a:pPr eaLnBrk="1" hangingPunct="1"/>
            <a:r>
              <a:rPr lang="en-US" dirty="0" smtClean="0"/>
              <a:t>Comments</a:t>
            </a:r>
          </a:p>
          <a:p>
            <a:pPr eaLnBrk="1" hangingPunct="1"/>
            <a:r>
              <a:rPr lang="en-US" dirty="0" smtClean="0"/>
              <a:t>Preventive Measures &amp; Issues</a:t>
            </a:r>
          </a:p>
          <a:p>
            <a:pPr eaLnBrk="1" hangingPunct="1"/>
            <a:r>
              <a:rPr lang="en-US" dirty="0" smtClean="0"/>
              <a:t>Psychological Effects</a:t>
            </a:r>
          </a:p>
          <a:p>
            <a:pPr eaLnBrk="1" hangingPunct="1"/>
            <a:r>
              <a:rPr lang="en-US" dirty="0" smtClean="0"/>
              <a:t>Signs of Abuse</a:t>
            </a:r>
            <a:endParaRPr lang="en-CA" dirty="0" smtClean="0"/>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7" name="Slide Number Placeholder 5"/>
          <p:cNvSpPr>
            <a:spLocks noGrp="1"/>
          </p:cNvSpPr>
          <p:nvPr>
            <p:ph type="sldNum" sz="quarter" idx="12"/>
          </p:nvPr>
        </p:nvSpPr>
        <p:spPr>
          <a:noFill/>
        </p:spPr>
        <p:txBody>
          <a:bodyPr/>
          <a:lstStyle/>
          <a:p>
            <a:fld id="{72444F95-B738-412A-856B-F64B3AE10008}" type="slidenum">
              <a:rPr lang="en-CA" smtClean="0">
                <a:latin typeface="Times New Roman" pitchFamily="18" charset="0"/>
                <a:cs typeface="Arial" charset="0"/>
              </a:rPr>
              <a:pPr/>
              <a:t>130</a:t>
            </a:fld>
            <a:endParaRPr lang="en-CA" smtClean="0">
              <a:latin typeface="Times New Roman" pitchFamily="18" charset="0"/>
              <a:cs typeface="Arial" charset="0"/>
            </a:endParaRPr>
          </a:p>
        </p:txBody>
      </p:sp>
      <p:sp>
        <p:nvSpPr>
          <p:cNvPr id="147458" name="Rectangle 2"/>
          <p:cNvSpPr>
            <a:spLocks noGrp="1" noChangeArrowheads="1"/>
          </p:cNvSpPr>
          <p:nvPr>
            <p:ph type="title" idx="4294967295"/>
          </p:nvPr>
        </p:nvSpPr>
        <p:spPr>
          <a:xfrm>
            <a:off x="533400" y="457200"/>
            <a:ext cx="7772400" cy="762000"/>
          </a:xfrm>
        </p:spPr>
        <p:txBody>
          <a:bodyPr/>
          <a:lstStyle/>
          <a:p>
            <a:pPr eaLnBrk="1" hangingPunct="1"/>
            <a:r>
              <a:rPr lang="en-US" dirty="0" smtClean="0">
                <a:solidFill>
                  <a:srgbClr val="0070C0"/>
                </a:solidFill>
              </a:rPr>
              <a:t>Warning</a:t>
            </a:r>
          </a:p>
        </p:txBody>
      </p:sp>
      <p:sp>
        <p:nvSpPr>
          <p:cNvPr id="147459" name="Rectangle 3"/>
          <p:cNvSpPr>
            <a:spLocks noGrp="1" noChangeArrowheads="1"/>
          </p:cNvSpPr>
          <p:nvPr>
            <p:ph idx="4294967295"/>
          </p:nvPr>
        </p:nvSpPr>
        <p:spPr>
          <a:xfrm>
            <a:off x="609600" y="1524000"/>
            <a:ext cx="7772400" cy="4572000"/>
          </a:xfrm>
        </p:spPr>
        <p:txBody>
          <a:bodyPr>
            <a:normAutofit fontScale="92500"/>
          </a:bodyPr>
          <a:lstStyle/>
          <a:p>
            <a:pPr eaLnBrk="1" hangingPunct="1"/>
            <a:r>
              <a:rPr lang="en-US" sz="2800" dirty="0" smtClean="0"/>
              <a:t>Bill: What’s going on here? This is an invasion of privacy! What are they going to do next – put up metal detectors in front of the Sunday School classes? The Church must be a place of trust.”  </a:t>
            </a:r>
          </a:p>
          <a:p>
            <a:pPr eaLnBrk="1" hangingPunct="1"/>
            <a:endParaRPr lang="en-US" sz="2800" dirty="0" smtClean="0"/>
          </a:p>
          <a:p>
            <a:pPr eaLnBrk="1" hangingPunct="1"/>
            <a:r>
              <a:rPr lang="en-US" sz="2800" dirty="0" smtClean="0"/>
              <a:t>Mary: “I don’t mind helping out in church nursery once in a while, but I don’t see how this is going to work; sometimes we have to have someone help at the last minute.”</a:t>
            </a:r>
            <a:endParaRPr lang="en-CA" sz="2800" dirty="0"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1" name="Slide Number Placeholder 5"/>
          <p:cNvSpPr>
            <a:spLocks noGrp="1"/>
          </p:cNvSpPr>
          <p:nvPr>
            <p:ph type="sldNum" sz="quarter" idx="12"/>
          </p:nvPr>
        </p:nvSpPr>
        <p:spPr>
          <a:noFill/>
        </p:spPr>
        <p:txBody>
          <a:bodyPr/>
          <a:lstStyle/>
          <a:p>
            <a:fld id="{F8DB2C35-5168-4FCA-875C-50B5934D1760}" type="slidenum">
              <a:rPr lang="en-CA" smtClean="0">
                <a:latin typeface="Times New Roman" pitchFamily="18" charset="0"/>
                <a:cs typeface="Arial" charset="0"/>
              </a:rPr>
              <a:pPr/>
              <a:t>131</a:t>
            </a:fld>
            <a:endParaRPr lang="en-CA" smtClean="0">
              <a:latin typeface="Times New Roman" pitchFamily="18" charset="0"/>
              <a:cs typeface="Arial" charset="0"/>
            </a:endParaRPr>
          </a:p>
        </p:txBody>
      </p:sp>
      <p:sp>
        <p:nvSpPr>
          <p:cNvPr id="148482" name="Rectangle 1027"/>
          <p:cNvSpPr>
            <a:spLocks noGrp="1" noChangeArrowheads="1"/>
          </p:cNvSpPr>
          <p:nvPr>
            <p:ph idx="4294967295"/>
          </p:nvPr>
        </p:nvSpPr>
        <p:spPr>
          <a:xfrm>
            <a:off x="457200" y="1143000"/>
            <a:ext cx="8183562" cy="4187825"/>
          </a:xfrm>
        </p:spPr>
        <p:txBody>
          <a:bodyPr/>
          <a:lstStyle/>
          <a:p>
            <a:pPr eaLnBrk="1" hangingPunct="1"/>
            <a:r>
              <a:rPr lang="en-US" dirty="0" smtClean="0"/>
              <a:t>It’s one thing to create a screening policy – its another thing to make it work especially when you have committed workers like Bill &amp; Mary who may express sincere reservations about the screening. In formulating screening procedures, attention must be given to the full range of concerns that may surface as a result of the policy.</a:t>
            </a:r>
            <a:endParaRPr lang="en-CA" dirty="0"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5" name="Slide Number Placeholder 5"/>
          <p:cNvSpPr>
            <a:spLocks noGrp="1"/>
          </p:cNvSpPr>
          <p:nvPr>
            <p:ph type="sldNum" sz="quarter" idx="12"/>
          </p:nvPr>
        </p:nvSpPr>
        <p:spPr>
          <a:noFill/>
        </p:spPr>
        <p:txBody>
          <a:bodyPr/>
          <a:lstStyle/>
          <a:p>
            <a:fld id="{ECE37B1F-DA2F-4D27-8314-0DF15CD17575}" type="slidenum">
              <a:rPr lang="en-CA" smtClean="0">
                <a:latin typeface="Times New Roman" pitchFamily="18" charset="0"/>
                <a:cs typeface="Arial" charset="0"/>
              </a:rPr>
              <a:pPr/>
              <a:t>132</a:t>
            </a:fld>
            <a:endParaRPr lang="en-CA" smtClean="0">
              <a:latin typeface="Times New Roman" pitchFamily="18" charset="0"/>
              <a:cs typeface="Arial" charset="0"/>
            </a:endParaRPr>
          </a:p>
        </p:txBody>
      </p:sp>
      <p:sp>
        <p:nvSpPr>
          <p:cNvPr id="149506" name="Rectangle 3"/>
          <p:cNvSpPr>
            <a:spLocks noGrp="1" noChangeArrowheads="1"/>
          </p:cNvSpPr>
          <p:nvPr>
            <p:ph idx="4294967295"/>
          </p:nvPr>
        </p:nvSpPr>
        <p:spPr>
          <a:xfrm>
            <a:off x="609600" y="1143000"/>
            <a:ext cx="8183562" cy="4187825"/>
          </a:xfrm>
        </p:spPr>
        <p:txBody>
          <a:bodyPr>
            <a:normAutofit lnSpcReduction="10000"/>
          </a:bodyPr>
          <a:lstStyle/>
          <a:p>
            <a:pPr eaLnBrk="1" hangingPunct="1">
              <a:lnSpc>
                <a:spcPct val="90000"/>
              </a:lnSpc>
            </a:pPr>
            <a:r>
              <a:rPr lang="en-US" sz="2800" dirty="0" smtClean="0"/>
              <a:t>To ensure adequate legal safeguards, every church must implement an effective screening program. The manner in which this is done &amp; the screening forms used should be a matter of careful thought by the church. The organization/church depends upon both paid employees and mostly volunteers. </a:t>
            </a:r>
          </a:p>
          <a:p>
            <a:pPr eaLnBrk="1" hangingPunct="1">
              <a:lnSpc>
                <a:spcPct val="90000"/>
              </a:lnSpc>
            </a:pPr>
            <a:endParaRPr lang="en-US" sz="2800" dirty="0" smtClean="0"/>
          </a:p>
          <a:p>
            <a:pPr eaLnBrk="1" hangingPunct="1">
              <a:lnSpc>
                <a:spcPct val="90000"/>
              </a:lnSpc>
            </a:pPr>
            <a:r>
              <a:rPr lang="en-US" dirty="0" smtClean="0">
                <a:solidFill>
                  <a:srgbClr val="0070C0"/>
                </a:solidFill>
              </a:rPr>
              <a:t>Remember – </a:t>
            </a:r>
          </a:p>
          <a:p>
            <a:pPr eaLnBrk="1" hangingPunct="1">
              <a:lnSpc>
                <a:spcPct val="90000"/>
              </a:lnSpc>
              <a:buFontTx/>
              <a:buNone/>
            </a:pPr>
            <a:r>
              <a:rPr lang="en-US" dirty="0" smtClean="0">
                <a:solidFill>
                  <a:srgbClr val="0070C0"/>
                </a:solidFill>
              </a:rPr>
              <a:t>             </a:t>
            </a:r>
            <a:r>
              <a:rPr lang="en-US" u="sng" dirty="0" smtClean="0">
                <a:solidFill>
                  <a:srgbClr val="0070C0"/>
                </a:solidFill>
              </a:rPr>
              <a:t>ALL Workers must be screened</a:t>
            </a:r>
            <a:endParaRPr lang="en-CA" u="sng" dirty="0" smtClean="0">
              <a:solidFill>
                <a:srgbClr val="0070C0"/>
              </a:solidFill>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29" name="Slide Number Placeholder 5"/>
          <p:cNvSpPr>
            <a:spLocks noGrp="1"/>
          </p:cNvSpPr>
          <p:nvPr>
            <p:ph type="sldNum" sz="quarter" idx="12"/>
          </p:nvPr>
        </p:nvSpPr>
        <p:spPr>
          <a:noFill/>
        </p:spPr>
        <p:txBody>
          <a:bodyPr/>
          <a:lstStyle/>
          <a:p>
            <a:fld id="{80CAF6BF-28C2-4D45-9D54-2E3055C0F406}" type="slidenum">
              <a:rPr lang="en-CA" smtClean="0">
                <a:latin typeface="Times New Roman" pitchFamily="18" charset="0"/>
                <a:cs typeface="Arial" charset="0"/>
              </a:rPr>
              <a:pPr/>
              <a:t>133</a:t>
            </a:fld>
            <a:endParaRPr lang="en-CA" smtClean="0">
              <a:latin typeface="Times New Roman" pitchFamily="18" charset="0"/>
              <a:cs typeface="Arial" charset="0"/>
            </a:endParaRPr>
          </a:p>
        </p:txBody>
      </p:sp>
      <p:sp>
        <p:nvSpPr>
          <p:cNvPr id="150530" name="Rectangle 2"/>
          <p:cNvSpPr>
            <a:spLocks noGrp="1" noChangeArrowheads="1"/>
          </p:cNvSpPr>
          <p:nvPr>
            <p:ph type="title" idx="4294967295"/>
          </p:nvPr>
        </p:nvSpPr>
        <p:spPr>
          <a:xfrm>
            <a:off x="457200" y="381000"/>
            <a:ext cx="7772400" cy="762000"/>
          </a:xfrm>
        </p:spPr>
        <p:txBody>
          <a:bodyPr/>
          <a:lstStyle/>
          <a:p>
            <a:pPr eaLnBrk="1" hangingPunct="1"/>
            <a:r>
              <a:rPr lang="en-US" dirty="0" smtClean="0">
                <a:solidFill>
                  <a:srgbClr val="FF6600"/>
                </a:solidFill>
              </a:rPr>
              <a:t>Religious</a:t>
            </a:r>
            <a:r>
              <a:rPr lang="en-US" dirty="0" smtClean="0">
                <a:solidFill>
                  <a:schemeClr val="accent2"/>
                </a:solidFill>
              </a:rPr>
              <a:t> </a:t>
            </a:r>
            <a:r>
              <a:rPr lang="en-US" dirty="0" smtClean="0">
                <a:solidFill>
                  <a:srgbClr val="FF6600"/>
                </a:solidFill>
              </a:rPr>
              <a:t>Conversion</a:t>
            </a:r>
            <a:endParaRPr lang="en-CA" dirty="0" smtClean="0">
              <a:solidFill>
                <a:srgbClr val="FF6600"/>
              </a:solidFill>
            </a:endParaRPr>
          </a:p>
        </p:txBody>
      </p:sp>
      <p:sp>
        <p:nvSpPr>
          <p:cNvPr id="150531" name="Rectangle 3"/>
          <p:cNvSpPr>
            <a:spLocks noGrp="1" noChangeArrowheads="1"/>
          </p:cNvSpPr>
          <p:nvPr>
            <p:ph idx="4294967295"/>
          </p:nvPr>
        </p:nvSpPr>
        <p:spPr>
          <a:xfrm>
            <a:off x="381000" y="1371600"/>
            <a:ext cx="8382000" cy="4953000"/>
          </a:xfrm>
        </p:spPr>
        <p:txBody>
          <a:bodyPr>
            <a:normAutofit lnSpcReduction="10000"/>
          </a:bodyPr>
          <a:lstStyle/>
          <a:p>
            <a:pPr eaLnBrk="1" hangingPunct="1">
              <a:lnSpc>
                <a:spcPct val="90000"/>
              </a:lnSpc>
            </a:pPr>
            <a:r>
              <a:rPr lang="en-US" sz="2400" dirty="0" smtClean="0"/>
              <a:t>Should a religious conversion make a difference for a youth worker who has been guilty of child molestation in the past???</a:t>
            </a:r>
          </a:p>
          <a:p>
            <a:pPr algn="ctr" eaLnBrk="1" hangingPunct="1">
              <a:lnSpc>
                <a:spcPct val="90000"/>
              </a:lnSpc>
              <a:buFontTx/>
              <a:buNone/>
            </a:pPr>
            <a:r>
              <a:rPr lang="en-US" sz="2400" dirty="0" smtClean="0"/>
              <a:t>NO! – Ineligible to work with minors.</a:t>
            </a:r>
          </a:p>
          <a:p>
            <a:pPr eaLnBrk="1" hangingPunct="1">
              <a:lnSpc>
                <a:spcPct val="90000"/>
              </a:lnSpc>
            </a:pPr>
            <a:r>
              <a:rPr lang="en-CA" sz="2400" dirty="0" smtClean="0"/>
              <a:t>How and Where do you use them???</a:t>
            </a:r>
          </a:p>
          <a:p>
            <a:pPr eaLnBrk="1" hangingPunct="1">
              <a:lnSpc>
                <a:spcPct val="90000"/>
              </a:lnSpc>
            </a:pPr>
            <a:r>
              <a:rPr lang="en-US" sz="2600" dirty="0" smtClean="0"/>
              <a:t>Encourage the person to help, however </a:t>
            </a:r>
            <a:r>
              <a:rPr lang="en-US" sz="2600" b="1" i="1" dirty="0" smtClean="0">
                <a:solidFill>
                  <a:srgbClr val="0070C0"/>
                </a:solidFill>
              </a:rPr>
              <a:t>place them in a position where they do not have access to children or youth</a:t>
            </a:r>
            <a:r>
              <a:rPr lang="en-US" sz="2600" dirty="0" smtClean="0"/>
              <a:t>. You need to encourage them to be an active member of your church.</a:t>
            </a:r>
          </a:p>
          <a:p>
            <a:pPr eaLnBrk="1" hangingPunct="1">
              <a:lnSpc>
                <a:spcPct val="90000"/>
              </a:lnSpc>
            </a:pPr>
            <a:r>
              <a:rPr lang="en-US" sz="2600" dirty="0" smtClean="0"/>
              <a:t>Your position would be virtually indefensible should an incident occur – the church’s defense would likely be viewed with derision by a civil court</a:t>
            </a:r>
            <a:endParaRPr lang="en-CA" sz="2400" dirty="0"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3" name="Slide Number Placeholder 5"/>
          <p:cNvSpPr>
            <a:spLocks noGrp="1"/>
          </p:cNvSpPr>
          <p:nvPr>
            <p:ph type="sldNum" sz="quarter" idx="12"/>
          </p:nvPr>
        </p:nvSpPr>
        <p:spPr>
          <a:noFill/>
        </p:spPr>
        <p:txBody>
          <a:bodyPr/>
          <a:lstStyle/>
          <a:p>
            <a:fld id="{E5B81C65-48D7-446E-BCA7-84347A0980C7}" type="slidenum">
              <a:rPr lang="en-CA" smtClean="0">
                <a:latin typeface="Times New Roman" pitchFamily="18" charset="0"/>
                <a:cs typeface="Arial" charset="0"/>
              </a:rPr>
              <a:pPr/>
              <a:t>134</a:t>
            </a:fld>
            <a:endParaRPr lang="en-CA" smtClean="0">
              <a:latin typeface="Times New Roman" pitchFamily="18" charset="0"/>
              <a:cs typeface="Arial" charset="0"/>
            </a:endParaRPr>
          </a:p>
        </p:txBody>
      </p:sp>
      <p:sp>
        <p:nvSpPr>
          <p:cNvPr id="151554" name="Rectangle 3"/>
          <p:cNvSpPr>
            <a:spLocks noGrp="1" noChangeArrowheads="1"/>
          </p:cNvSpPr>
          <p:nvPr>
            <p:ph idx="4294967295"/>
          </p:nvPr>
        </p:nvSpPr>
        <p:spPr>
          <a:xfrm>
            <a:off x="838200" y="609600"/>
            <a:ext cx="7772400" cy="5257800"/>
          </a:xfrm>
          <a:ln>
            <a:noFill/>
          </a:ln>
        </p:spPr>
        <p:txBody>
          <a:bodyPr/>
          <a:lstStyle/>
          <a:p>
            <a:pPr eaLnBrk="1" hangingPunct="1"/>
            <a:r>
              <a:rPr lang="en-US" dirty="0" smtClean="0"/>
              <a:t>Simply stated:</a:t>
            </a:r>
          </a:p>
          <a:p>
            <a:pPr eaLnBrk="1" hangingPunct="1"/>
            <a:endParaRPr lang="en-US" dirty="0" smtClean="0"/>
          </a:p>
          <a:p>
            <a:pPr lvl="1" eaLnBrk="1" hangingPunct="1"/>
            <a:r>
              <a:rPr lang="en-US" sz="3200" b="1" dirty="0" smtClean="0">
                <a:solidFill>
                  <a:srgbClr val="0070C0"/>
                </a:solidFill>
              </a:rPr>
              <a:t>If the church places a known child molester in a position involving access to children, they are taking an enormous risk!</a:t>
            </a:r>
          </a:p>
          <a:p>
            <a:pPr lvl="1" eaLnBrk="1" hangingPunct="1"/>
            <a:r>
              <a:rPr lang="en-US" sz="3200" b="1" dirty="0" smtClean="0">
                <a:solidFill>
                  <a:srgbClr val="0070C0"/>
                </a:solidFill>
              </a:rPr>
              <a:t>In doing this you have opened up your process with a weak-link in the chain!</a:t>
            </a:r>
            <a:endParaRPr lang="en-CA" sz="3200" b="1" dirty="0" smtClean="0">
              <a:solidFill>
                <a:srgbClr val="0070C0"/>
              </a:solidFil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7" name="Slide Number Placeholder 5"/>
          <p:cNvSpPr>
            <a:spLocks noGrp="1"/>
          </p:cNvSpPr>
          <p:nvPr>
            <p:ph type="sldNum" sz="quarter" idx="12"/>
          </p:nvPr>
        </p:nvSpPr>
        <p:spPr>
          <a:noFill/>
        </p:spPr>
        <p:txBody>
          <a:bodyPr/>
          <a:lstStyle/>
          <a:p>
            <a:fld id="{C2FD1B26-2E69-493C-B2A0-D03A9B94BF9E}" type="slidenum">
              <a:rPr lang="en-CA" smtClean="0">
                <a:latin typeface="Times New Roman" pitchFamily="18" charset="0"/>
                <a:cs typeface="Arial" charset="0"/>
              </a:rPr>
              <a:pPr/>
              <a:t>135</a:t>
            </a:fld>
            <a:endParaRPr lang="en-CA" smtClean="0">
              <a:latin typeface="Times New Roman" pitchFamily="18" charset="0"/>
              <a:cs typeface="Arial" charset="0"/>
            </a:endParaRPr>
          </a:p>
        </p:txBody>
      </p:sp>
      <p:sp>
        <p:nvSpPr>
          <p:cNvPr id="152578" name="Rectangle 2"/>
          <p:cNvSpPr>
            <a:spLocks noGrp="1" noChangeArrowheads="1"/>
          </p:cNvSpPr>
          <p:nvPr>
            <p:ph type="title" idx="4294967295"/>
          </p:nvPr>
        </p:nvSpPr>
        <p:spPr>
          <a:xfrm>
            <a:off x="685800" y="609600"/>
            <a:ext cx="8183562" cy="1052512"/>
          </a:xfrm>
        </p:spPr>
        <p:txBody>
          <a:bodyPr/>
          <a:lstStyle/>
          <a:p>
            <a:pPr eaLnBrk="1" hangingPunct="1"/>
            <a:r>
              <a:rPr lang="en-US" dirty="0" smtClean="0"/>
              <a:t>Getting to Know You</a:t>
            </a:r>
            <a:endParaRPr lang="en-CA" dirty="0" smtClean="0"/>
          </a:p>
        </p:txBody>
      </p:sp>
      <p:sp>
        <p:nvSpPr>
          <p:cNvPr id="152579" name="Rectangle 3"/>
          <p:cNvSpPr>
            <a:spLocks noGrp="1" noChangeArrowheads="1"/>
          </p:cNvSpPr>
          <p:nvPr>
            <p:ph idx="4294967295"/>
          </p:nvPr>
        </p:nvSpPr>
        <p:spPr>
          <a:xfrm>
            <a:off x="609600" y="2057400"/>
            <a:ext cx="8183562" cy="4187825"/>
          </a:xfrm>
        </p:spPr>
        <p:txBody>
          <a:bodyPr/>
          <a:lstStyle/>
          <a:p>
            <a:pPr eaLnBrk="1" hangingPunct="1"/>
            <a:r>
              <a:rPr lang="en-US" dirty="0" smtClean="0"/>
              <a:t>Conduct a </a:t>
            </a:r>
            <a:r>
              <a:rPr lang="en-US" u="sng" dirty="0" smtClean="0"/>
              <a:t>Membership Orientation</a:t>
            </a:r>
            <a:r>
              <a:rPr lang="en-US" dirty="0" smtClean="0"/>
              <a:t> process – have special classes to have the person know and understand your church and its programs, including the sexual abuse prevention program that is in place and that the screening process has to be completed prior their involvement with children or youth  </a:t>
            </a:r>
            <a:endParaRPr lang="en-CA" dirty="0"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1" name="Slide Number Placeholder 5"/>
          <p:cNvSpPr>
            <a:spLocks noGrp="1"/>
          </p:cNvSpPr>
          <p:nvPr>
            <p:ph type="sldNum" sz="quarter" idx="12"/>
          </p:nvPr>
        </p:nvSpPr>
        <p:spPr>
          <a:noFill/>
        </p:spPr>
        <p:txBody>
          <a:bodyPr/>
          <a:lstStyle/>
          <a:p>
            <a:fld id="{1D14D863-7906-4DB0-B76E-542E143E0E19}" type="slidenum">
              <a:rPr lang="en-CA" smtClean="0">
                <a:latin typeface="Times New Roman" pitchFamily="18" charset="0"/>
                <a:cs typeface="Arial" charset="0"/>
              </a:rPr>
              <a:pPr/>
              <a:t>136</a:t>
            </a:fld>
            <a:endParaRPr lang="en-CA" smtClean="0">
              <a:latin typeface="Times New Roman" pitchFamily="18" charset="0"/>
              <a:cs typeface="Arial" charset="0"/>
            </a:endParaRPr>
          </a:p>
        </p:txBody>
      </p:sp>
      <p:sp>
        <p:nvSpPr>
          <p:cNvPr id="153602" name="Rectangle 2"/>
          <p:cNvSpPr>
            <a:spLocks noGrp="1" noChangeArrowheads="1"/>
          </p:cNvSpPr>
          <p:nvPr>
            <p:ph type="title" idx="4294967295"/>
          </p:nvPr>
        </p:nvSpPr>
        <p:spPr>
          <a:xfrm>
            <a:off x="381000" y="152400"/>
            <a:ext cx="8183562" cy="1052512"/>
          </a:xfrm>
        </p:spPr>
        <p:txBody>
          <a:bodyPr/>
          <a:lstStyle/>
          <a:p>
            <a:pPr eaLnBrk="1" hangingPunct="1"/>
            <a:r>
              <a:rPr lang="en-US" dirty="0" smtClean="0"/>
              <a:t>Getting to Know You</a:t>
            </a:r>
            <a:endParaRPr lang="en-CA" dirty="0" smtClean="0"/>
          </a:p>
        </p:txBody>
      </p:sp>
      <p:sp>
        <p:nvSpPr>
          <p:cNvPr id="153603" name="Rectangle 3"/>
          <p:cNvSpPr>
            <a:spLocks noGrp="1" noChangeArrowheads="1"/>
          </p:cNvSpPr>
          <p:nvPr>
            <p:ph idx="4294967295"/>
          </p:nvPr>
        </p:nvSpPr>
        <p:spPr>
          <a:xfrm>
            <a:off x="533400" y="1981200"/>
            <a:ext cx="8183562" cy="4187825"/>
          </a:xfrm>
        </p:spPr>
        <p:txBody>
          <a:bodyPr/>
          <a:lstStyle/>
          <a:p>
            <a:pPr eaLnBrk="1" hangingPunct="1"/>
            <a:r>
              <a:rPr lang="en-US" u="sng" dirty="0" smtClean="0"/>
              <a:t>The Six Month Rule</a:t>
            </a:r>
            <a:r>
              <a:rPr lang="en-US" dirty="0" smtClean="0"/>
              <a:t>: volunteers should only be permitted to work with children after they have been members of the church for a period of time – 6 months is a good rule. This gives the church the opportunity of learning more about the individual and to be able to properly evaluate them for positions with children/youth</a:t>
            </a:r>
            <a:endParaRPr lang="en-CA" dirty="0" smtClean="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5" name="Slide Number Placeholder 5"/>
          <p:cNvSpPr>
            <a:spLocks noGrp="1"/>
          </p:cNvSpPr>
          <p:nvPr>
            <p:ph type="sldNum" sz="quarter" idx="12"/>
          </p:nvPr>
        </p:nvSpPr>
        <p:spPr>
          <a:noFill/>
        </p:spPr>
        <p:txBody>
          <a:bodyPr/>
          <a:lstStyle/>
          <a:p>
            <a:fld id="{3724805A-0B1B-4D7A-A244-E9D0E4A34120}" type="slidenum">
              <a:rPr lang="en-CA" smtClean="0">
                <a:latin typeface="Times New Roman" pitchFamily="18" charset="0"/>
                <a:cs typeface="Arial" charset="0"/>
              </a:rPr>
              <a:pPr/>
              <a:t>137</a:t>
            </a:fld>
            <a:endParaRPr lang="en-CA" smtClean="0">
              <a:latin typeface="Times New Roman" pitchFamily="18" charset="0"/>
              <a:cs typeface="Arial" charset="0"/>
            </a:endParaRPr>
          </a:p>
        </p:txBody>
      </p:sp>
      <p:sp>
        <p:nvSpPr>
          <p:cNvPr id="154626" name="Rectangle 2"/>
          <p:cNvSpPr>
            <a:spLocks noGrp="1" noChangeArrowheads="1"/>
          </p:cNvSpPr>
          <p:nvPr>
            <p:ph type="title" idx="4294967295"/>
          </p:nvPr>
        </p:nvSpPr>
        <p:spPr>
          <a:xfrm>
            <a:off x="457200" y="533400"/>
            <a:ext cx="8183562" cy="1052512"/>
          </a:xfrm>
        </p:spPr>
        <p:txBody>
          <a:bodyPr/>
          <a:lstStyle/>
          <a:p>
            <a:pPr eaLnBrk="1" hangingPunct="1"/>
            <a:r>
              <a:rPr lang="en-US" dirty="0" smtClean="0"/>
              <a:t>Exception</a:t>
            </a:r>
            <a:endParaRPr lang="en-CA" dirty="0" smtClean="0"/>
          </a:p>
        </p:txBody>
      </p:sp>
      <p:sp>
        <p:nvSpPr>
          <p:cNvPr id="154627" name="Rectangle 3"/>
          <p:cNvSpPr>
            <a:spLocks noGrp="1" noChangeArrowheads="1"/>
          </p:cNvSpPr>
          <p:nvPr>
            <p:ph idx="4294967295"/>
          </p:nvPr>
        </p:nvSpPr>
        <p:spPr>
          <a:xfrm>
            <a:off x="685800" y="1676400"/>
            <a:ext cx="8183562" cy="4187825"/>
          </a:xfrm>
        </p:spPr>
        <p:txBody>
          <a:bodyPr/>
          <a:lstStyle/>
          <a:p>
            <a:pPr eaLnBrk="1" hangingPunct="1"/>
            <a:r>
              <a:rPr lang="en-US" b="1" dirty="0" smtClean="0">
                <a:solidFill>
                  <a:srgbClr val="0070C0"/>
                </a:solidFill>
              </a:rPr>
              <a:t>Volunteers with criminal abuse violations  NOT accepted for any position involving children or youth!</a:t>
            </a:r>
          </a:p>
          <a:p>
            <a:pPr eaLnBrk="1" hangingPunct="1"/>
            <a:r>
              <a:rPr lang="en-US" b="1" dirty="0" smtClean="0">
                <a:solidFill>
                  <a:srgbClr val="0070C0"/>
                </a:solidFill>
              </a:rPr>
              <a:t>Adults who have been convicted or plead guilty to either child sexual abuse or physical abuse should not work with children or youth in any capacity</a:t>
            </a:r>
            <a:endParaRPr lang="en-CA" b="1" dirty="0" smtClean="0">
              <a:solidFill>
                <a:srgbClr val="0070C0"/>
              </a:solidFill>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algn="ctr">
              <a:defRPr/>
            </a:pPr>
            <a:r>
              <a:rPr lang="en-CA" sz="1000" i="1">
                <a:solidFill>
                  <a:schemeClr val="accent2"/>
                </a:solidFill>
                <a:latin typeface="+mn-lt"/>
                <a:cs typeface="+mn-cs"/>
              </a:rPr>
              <a:t>REDUCING THE RISK for the Church</a:t>
            </a:r>
          </a:p>
        </p:txBody>
      </p:sp>
      <p:sp>
        <p:nvSpPr>
          <p:cNvPr id="8" name="Slide Number Placeholder 5"/>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055110C2-2FED-4536-BE98-0152BE37E933}" type="slidenum">
              <a:rPr lang="en-CA" sz="1000">
                <a:latin typeface="+mn-lt"/>
                <a:cs typeface="+mn-cs"/>
              </a:rPr>
              <a:pPr algn="r">
                <a:defRPr/>
              </a:pPr>
              <a:t>138</a:t>
            </a:fld>
            <a:endParaRPr lang="en-CA" sz="1000">
              <a:latin typeface="+mn-lt"/>
              <a:cs typeface="+mn-cs"/>
            </a:endParaRPr>
          </a:p>
        </p:txBody>
      </p:sp>
      <p:sp>
        <p:nvSpPr>
          <p:cNvPr id="155651" name="Rectangle 3"/>
          <p:cNvSpPr>
            <a:spLocks noGrp="1" noChangeArrowheads="1"/>
          </p:cNvSpPr>
          <p:nvPr>
            <p:ph type="title" idx="4294967295"/>
          </p:nvPr>
        </p:nvSpPr>
        <p:spPr>
          <a:xfrm>
            <a:off x="762000" y="228600"/>
            <a:ext cx="7772400" cy="1143000"/>
          </a:xfrm>
        </p:spPr>
        <p:txBody>
          <a:bodyPr>
            <a:normAutofit fontScale="90000"/>
          </a:bodyPr>
          <a:lstStyle/>
          <a:p>
            <a:pPr eaLnBrk="1" hangingPunct="1"/>
            <a:r>
              <a:rPr lang="en-US" sz="2000" dirty="0" smtClean="0">
                <a:latin typeface="Arial" charset="0"/>
                <a:cs typeface="Arial" charset="0"/>
              </a:rPr>
              <a:t>MENE, MENE, TEKEL, UPHARSIN (Daniel 5:25)</a:t>
            </a:r>
            <a:br>
              <a:rPr lang="en-US" sz="2000" dirty="0" smtClean="0">
                <a:latin typeface="Arial" charset="0"/>
                <a:cs typeface="Arial" charset="0"/>
              </a:rPr>
            </a:br>
            <a:r>
              <a:rPr lang="en-US" sz="2000" dirty="0" err="1" smtClean="0">
                <a:latin typeface="Arial" charset="0"/>
                <a:cs typeface="Arial" charset="0"/>
              </a:rPr>
              <a:t>Tekel</a:t>
            </a:r>
            <a:r>
              <a:rPr lang="en-US" sz="2000" dirty="0" smtClean="0">
                <a:latin typeface="Arial" charset="0"/>
                <a:cs typeface="Arial" charset="0"/>
              </a:rPr>
              <a:t>:   Thou art weighed in the balances and art found wanting.</a:t>
            </a:r>
            <a:r>
              <a:rPr lang="en-US" dirty="0" smtClean="0"/>
              <a:t> </a:t>
            </a:r>
          </a:p>
        </p:txBody>
      </p:sp>
      <p:pic>
        <p:nvPicPr>
          <p:cNvPr id="155652" name="Picture 4" descr="BS01997_"/>
          <p:cNvPicPr>
            <a:picLocks noChangeAspect="1" noChangeArrowheads="1"/>
          </p:cNvPicPr>
          <p:nvPr/>
        </p:nvPicPr>
        <p:blipFill>
          <a:blip r:embed="rId3" cstate="print">
            <a:grayscl/>
          </a:blip>
          <a:srcRect/>
          <a:stretch>
            <a:fillRect/>
          </a:stretch>
        </p:blipFill>
        <p:spPr bwMode="auto">
          <a:xfrm>
            <a:off x="2895600" y="2438400"/>
            <a:ext cx="3124200" cy="1974850"/>
          </a:xfrm>
          <a:prstGeom prst="rect">
            <a:avLst/>
          </a:prstGeom>
          <a:noFill/>
          <a:ln w="9525">
            <a:noFill/>
            <a:miter lim="800000"/>
            <a:headEnd/>
            <a:tailEnd/>
          </a:ln>
        </p:spPr>
      </p:pic>
      <p:sp>
        <p:nvSpPr>
          <p:cNvPr id="155653" name="Text Box 5"/>
          <p:cNvSpPr txBox="1">
            <a:spLocks noChangeArrowheads="1"/>
          </p:cNvSpPr>
          <p:nvPr/>
        </p:nvSpPr>
        <p:spPr bwMode="auto">
          <a:xfrm>
            <a:off x="457200" y="1371600"/>
            <a:ext cx="2133600" cy="4800600"/>
          </a:xfrm>
          <a:prstGeom prst="rect">
            <a:avLst/>
          </a:prstGeom>
          <a:solidFill>
            <a:srgbClr val="FFFFFF"/>
          </a:solidFill>
          <a:ln w="9525">
            <a:solidFill>
              <a:srgbClr val="000000"/>
            </a:solidFill>
            <a:miter lim="800000"/>
            <a:headEnd/>
            <a:tailEnd/>
          </a:ln>
        </p:spPr>
        <p:txBody>
          <a:bodyPr/>
          <a:lstStyle/>
          <a:p>
            <a:pPr algn="ctr" eaLnBrk="0" hangingPunct="0"/>
            <a:r>
              <a:rPr lang="en-US" b="1">
                <a:solidFill>
                  <a:srgbClr val="FF0000"/>
                </a:solidFill>
                <a:latin typeface="Arial" charset="0"/>
              </a:rPr>
              <a:t>Spiritual</a:t>
            </a:r>
          </a:p>
          <a:p>
            <a:pPr algn="ctr" eaLnBrk="0" hangingPunct="0"/>
            <a:endParaRPr lang="en-US">
              <a:latin typeface="Arial" charset="0"/>
            </a:endParaRPr>
          </a:p>
          <a:p>
            <a:pPr algn="ctr" eaLnBrk="0" hangingPunct="0"/>
            <a:endParaRPr lang="en-US">
              <a:latin typeface="Arial" charset="0"/>
            </a:endParaRPr>
          </a:p>
          <a:p>
            <a:pPr algn="ctr" eaLnBrk="0" hangingPunct="0"/>
            <a:r>
              <a:rPr lang="en-US">
                <a:latin typeface="Arial" charset="0"/>
              </a:rPr>
              <a:t>Ministry</a:t>
            </a:r>
          </a:p>
          <a:p>
            <a:pPr algn="ctr" eaLnBrk="0" hangingPunct="0"/>
            <a:endParaRPr lang="en-US">
              <a:latin typeface="Arial" charset="0"/>
            </a:endParaRPr>
          </a:p>
          <a:p>
            <a:pPr algn="ctr" eaLnBrk="0" hangingPunct="0"/>
            <a:endParaRPr lang="en-US">
              <a:latin typeface="Arial" charset="0"/>
            </a:endParaRPr>
          </a:p>
          <a:p>
            <a:pPr algn="ctr" eaLnBrk="0" hangingPunct="0"/>
            <a:r>
              <a:rPr lang="en-US">
                <a:latin typeface="Arial" charset="0"/>
              </a:rPr>
              <a:t>Children</a:t>
            </a:r>
          </a:p>
          <a:p>
            <a:pPr algn="ctr" eaLnBrk="0" hangingPunct="0"/>
            <a:endParaRPr lang="en-US">
              <a:latin typeface="Arial" charset="0"/>
            </a:endParaRPr>
          </a:p>
          <a:p>
            <a:pPr algn="ctr" eaLnBrk="0" hangingPunct="0"/>
            <a:endParaRPr lang="en-US">
              <a:latin typeface="Arial" charset="0"/>
            </a:endParaRPr>
          </a:p>
          <a:p>
            <a:pPr algn="ctr" eaLnBrk="0" hangingPunct="0"/>
            <a:r>
              <a:rPr lang="en-US">
                <a:latin typeface="Arial" charset="0"/>
              </a:rPr>
              <a:t>Family</a:t>
            </a:r>
          </a:p>
          <a:p>
            <a:pPr algn="ctr" eaLnBrk="0" hangingPunct="0"/>
            <a:endParaRPr lang="en-US">
              <a:latin typeface="Arial" charset="0"/>
            </a:endParaRPr>
          </a:p>
          <a:p>
            <a:pPr algn="ctr" eaLnBrk="0" hangingPunct="0"/>
            <a:endParaRPr lang="en-US">
              <a:latin typeface="Arial" charset="0"/>
            </a:endParaRPr>
          </a:p>
          <a:p>
            <a:pPr algn="ctr" eaLnBrk="0" hangingPunct="0"/>
            <a:r>
              <a:rPr lang="en-US">
                <a:latin typeface="Arial" charset="0"/>
              </a:rPr>
              <a:t>Community</a:t>
            </a:r>
          </a:p>
        </p:txBody>
      </p:sp>
      <p:sp>
        <p:nvSpPr>
          <p:cNvPr id="155654" name="Text Box 6"/>
          <p:cNvSpPr txBox="1">
            <a:spLocks noChangeArrowheads="1"/>
          </p:cNvSpPr>
          <p:nvPr/>
        </p:nvSpPr>
        <p:spPr bwMode="auto">
          <a:xfrm>
            <a:off x="6477000" y="1371600"/>
            <a:ext cx="2286000" cy="4800600"/>
          </a:xfrm>
          <a:prstGeom prst="rect">
            <a:avLst/>
          </a:prstGeom>
          <a:solidFill>
            <a:srgbClr val="FFFFFF"/>
          </a:solidFill>
          <a:ln w="9525">
            <a:solidFill>
              <a:srgbClr val="000000"/>
            </a:solidFill>
            <a:miter lim="800000"/>
            <a:headEnd/>
            <a:tailEnd/>
          </a:ln>
        </p:spPr>
        <p:txBody>
          <a:bodyPr/>
          <a:lstStyle/>
          <a:p>
            <a:pPr algn="ctr" eaLnBrk="0" hangingPunct="0"/>
            <a:r>
              <a:rPr lang="en-US" b="1">
                <a:solidFill>
                  <a:srgbClr val="FF0000"/>
                </a:solidFill>
                <a:latin typeface="Arial" charset="0"/>
              </a:rPr>
              <a:t>Non Spiritual</a:t>
            </a:r>
          </a:p>
          <a:p>
            <a:pPr eaLnBrk="0" hangingPunct="0"/>
            <a:endParaRPr lang="en-US">
              <a:solidFill>
                <a:srgbClr val="FF0000"/>
              </a:solidFill>
              <a:latin typeface="Arial" charset="0"/>
            </a:endParaRPr>
          </a:p>
          <a:p>
            <a:pPr algn="ctr" eaLnBrk="0" hangingPunct="0"/>
            <a:endParaRPr lang="en-US">
              <a:latin typeface="Arial" charset="0"/>
            </a:endParaRPr>
          </a:p>
          <a:p>
            <a:pPr algn="ctr" eaLnBrk="0" hangingPunct="0"/>
            <a:r>
              <a:rPr lang="en-US">
                <a:latin typeface="Arial" charset="0"/>
              </a:rPr>
              <a:t>Prevention</a:t>
            </a:r>
          </a:p>
          <a:p>
            <a:pPr algn="ctr" eaLnBrk="0" hangingPunct="0"/>
            <a:endParaRPr lang="en-US">
              <a:latin typeface="Arial" charset="0"/>
            </a:endParaRPr>
          </a:p>
          <a:p>
            <a:pPr algn="ctr" eaLnBrk="0" hangingPunct="0"/>
            <a:endParaRPr lang="en-US">
              <a:latin typeface="Arial" charset="0"/>
            </a:endParaRPr>
          </a:p>
          <a:p>
            <a:pPr algn="ctr" eaLnBrk="0" hangingPunct="0"/>
            <a:r>
              <a:rPr lang="en-US">
                <a:latin typeface="Arial" charset="0"/>
              </a:rPr>
              <a:t>Litigation</a:t>
            </a:r>
          </a:p>
          <a:p>
            <a:pPr algn="ctr" eaLnBrk="0" hangingPunct="0"/>
            <a:endParaRPr lang="en-US">
              <a:latin typeface="Arial" charset="0"/>
            </a:endParaRPr>
          </a:p>
          <a:p>
            <a:pPr algn="ctr" eaLnBrk="0" hangingPunct="0"/>
            <a:endParaRPr lang="en-US">
              <a:latin typeface="Arial" charset="0"/>
            </a:endParaRPr>
          </a:p>
          <a:p>
            <a:pPr algn="ctr" eaLnBrk="0" hangingPunct="0"/>
            <a:r>
              <a:rPr lang="en-US">
                <a:latin typeface="Arial" charset="0"/>
              </a:rPr>
              <a:t>Mitigation</a:t>
            </a:r>
          </a:p>
          <a:p>
            <a:pPr algn="ctr" eaLnBrk="0" hangingPunct="0"/>
            <a:endParaRPr lang="en-US">
              <a:latin typeface="Arial" charset="0"/>
            </a:endParaRPr>
          </a:p>
          <a:p>
            <a:pPr algn="ctr" eaLnBrk="0" hangingPunct="0"/>
            <a:endParaRPr lang="en-US">
              <a:latin typeface="Arial" charset="0"/>
            </a:endParaRPr>
          </a:p>
          <a:p>
            <a:pPr algn="ctr" eaLnBrk="0" hangingPunct="0"/>
            <a:r>
              <a:rPr lang="en-US">
                <a:latin typeface="Arial" charset="0"/>
              </a:rPr>
              <a:t>Protection</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algn="ctr">
              <a:defRPr/>
            </a:pPr>
            <a:r>
              <a:rPr lang="en-CA" sz="1000" i="1">
                <a:solidFill>
                  <a:schemeClr val="accent2"/>
                </a:solidFill>
                <a:latin typeface="+mn-lt"/>
                <a:cs typeface="+mn-cs"/>
              </a:rPr>
              <a:t>REDUCING THE RISK for the Church</a:t>
            </a:r>
          </a:p>
        </p:txBody>
      </p:sp>
      <p:sp>
        <p:nvSpPr>
          <p:cNvPr id="10" name="Slide Number Placeholder 5"/>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2E628E45-38E0-4747-9B9E-1C48097C284C}" type="slidenum">
              <a:rPr lang="en-CA" sz="1000">
                <a:latin typeface="+mn-lt"/>
                <a:cs typeface="+mn-cs"/>
              </a:rPr>
              <a:pPr algn="r">
                <a:defRPr/>
              </a:pPr>
              <a:t>139</a:t>
            </a:fld>
            <a:endParaRPr lang="en-CA" sz="1000">
              <a:latin typeface="+mn-lt"/>
              <a:cs typeface="+mn-cs"/>
            </a:endParaRPr>
          </a:p>
        </p:txBody>
      </p:sp>
      <p:sp>
        <p:nvSpPr>
          <p:cNvPr id="157699" name="Rectangle 3"/>
          <p:cNvSpPr>
            <a:spLocks noGrp="1" noChangeArrowheads="1"/>
          </p:cNvSpPr>
          <p:nvPr>
            <p:ph type="title" idx="4294967295"/>
          </p:nvPr>
        </p:nvSpPr>
        <p:spPr>
          <a:xfrm>
            <a:off x="304800" y="304800"/>
            <a:ext cx="8534400" cy="990600"/>
          </a:xfrm>
        </p:spPr>
        <p:txBody>
          <a:bodyPr>
            <a:normAutofit/>
          </a:bodyPr>
          <a:lstStyle/>
          <a:p>
            <a:pPr algn="ctr" eaLnBrk="1" hangingPunct="1"/>
            <a:r>
              <a:rPr lang="en-US" sz="2400" b="1" dirty="0" smtClean="0">
                <a:latin typeface="Arial" charset="0"/>
                <a:cs typeface="Arial" charset="0"/>
              </a:rPr>
              <a:t>How Much Legal Risk Does Your Church Want to Assume?</a:t>
            </a:r>
            <a:r>
              <a:rPr lang="en-US" sz="2400" dirty="0" smtClean="0"/>
              <a:t> </a:t>
            </a:r>
          </a:p>
        </p:txBody>
      </p:sp>
      <p:sp>
        <p:nvSpPr>
          <p:cNvPr id="157700" name="Rectangle 6"/>
          <p:cNvSpPr>
            <a:spLocks noChangeArrowheads="1"/>
          </p:cNvSpPr>
          <p:nvPr/>
        </p:nvSpPr>
        <p:spPr bwMode="auto">
          <a:xfrm>
            <a:off x="2971800" y="2133600"/>
            <a:ext cx="3800475" cy="2219325"/>
          </a:xfrm>
          <a:prstGeom prst="rect">
            <a:avLst/>
          </a:prstGeom>
          <a:solidFill>
            <a:srgbClr val="FFFFFF"/>
          </a:solidFill>
          <a:ln w="28575">
            <a:solidFill>
              <a:srgbClr val="000000"/>
            </a:solidFill>
            <a:miter lim="800000"/>
            <a:headEnd/>
            <a:tailEnd/>
          </a:ln>
        </p:spPr>
        <p:txBody>
          <a:bodyPr/>
          <a:lstStyle/>
          <a:p>
            <a:pPr eaLnBrk="0" hangingPunct="0"/>
            <a:endParaRPr lang="en-US" sz="1200"/>
          </a:p>
        </p:txBody>
      </p:sp>
      <p:sp>
        <p:nvSpPr>
          <p:cNvPr id="157701" name="Text Box 7"/>
          <p:cNvSpPr txBox="1">
            <a:spLocks noChangeArrowheads="1"/>
          </p:cNvSpPr>
          <p:nvPr/>
        </p:nvSpPr>
        <p:spPr bwMode="auto">
          <a:xfrm>
            <a:off x="3429000" y="1371600"/>
            <a:ext cx="2743200" cy="592138"/>
          </a:xfrm>
          <a:prstGeom prst="rect">
            <a:avLst/>
          </a:prstGeom>
          <a:solidFill>
            <a:srgbClr val="FFFFFF"/>
          </a:solidFill>
          <a:ln w="9525">
            <a:solidFill>
              <a:srgbClr val="FFFFFF"/>
            </a:solidFill>
            <a:miter lim="800000"/>
            <a:headEnd/>
            <a:tailEnd/>
          </a:ln>
        </p:spPr>
        <p:txBody>
          <a:bodyPr/>
          <a:lstStyle/>
          <a:p>
            <a:pPr eaLnBrk="0" hangingPunct="0"/>
            <a:r>
              <a:rPr lang="en-US" sz="2000" b="1">
                <a:latin typeface="Arial" charset="0"/>
              </a:rPr>
              <a:t>The Legal Risk Meter</a:t>
            </a:r>
          </a:p>
        </p:txBody>
      </p:sp>
      <p:sp>
        <p:nvSpPr>
          <p:cNvPr id="157702" name="Line 8"/>
          <p:cNvSpPr>
            <a:spLocks noChangeShapeType="1"/>
          </p:cNvSpPr>
          <p:nvPr/>
        </p:nvSpPr>
        <p:spPr bwMode="auto">
          <a:xfrm flipH="1" flipV="1">
            <a:off x="3505200" y="2590800"/>
            <a:ext cx="1519238" cy="1479550"/>
          </a:xfrm>
          <a:prstGeom prst="line">
            <a:avLst/>
          </a:prstGeom>
          <a:noFill/>
          <a:ln w="19050">
            <a:solidFill>
              <a:srgbClr val="000000"/>
            </a:solidFill>
            <a:round/>
            <a:headEnd type="oval" w="med" len="med"/>
            <a:tailEnd type="triangle" w="med" len="med"/>
          </a:ln>
        </p:spPr>
        <p:txBody>
          <a:bodyPr/>
          <a:lstStyle/>
          <a:p>
            <a:endParaRPr lang="en-US"/>
          </a:p>
        </p:txBody>
      </p:sp>
      <p:sp>
        <p:nvSpPr>
          <p:cNvPr id="157703" name="Text Box 9"/>
          <p:cNvSpPr txBox="1">
            <a:spLocks noChangeArrowheads="1"/>
          </p:cNvSpPr>
          <p:nvPr/>
        </p:nvSpPr>
        <p:spPr bwMode="auto">
          <a:xfrm>
            <a:off x="2971800" y="3962400"/>
            <a:ext cx="838200" cy="366713"/>
          </a:xfrm>
          <a:prstGeom prst="rect">
            <a:avLst/>
          </a:prstGeom>
          <a:noFill/>
          <a:ln w="9525">
            <a:noFill/>
            <a:miter lim="800000"/>
            <a:headEnd/>
            <a:tailEnd/>
          </a:ln>
        </p:spPr>
        <p:txBody>
          <a:bodyPr>
            <a:spAutoFit/>
          </a:bodyPr>
          <a:lstStyle/>
          <a:p>
            <a:pPr>
              <a:spcBef>
                <a:spcPct val="50000"/>
              </a:spcBef>
            </a:pPr>
            <a:r>
              <a:rPr lang="en-US" sz="1800" b="1">
                <a:latin typeface="Arial" charset="0"/>
              </a:rPr>
              <a:t>LOW</a:t>
            </a:r>
          </a:p>
        </p:txBody>
      </p:sp>
      <p:sp>
        <p:nvSpPr>
          <p:cNvPr id="157704" name="Text Box 10"/>
          <p:cNvSpPr txBox="1">
            <a:spLocks noChangeArrowheads="1"/>
          </p:cNvSpPr>
          <p:nvPr/>
        </p:nvSpPr>
        <p:spPr bwMode="auto">
          <a:xfrm>
            <a:off x="5943600" y="3962400"/>
            <a:ext cx="838200" cy="366713"/>
          </a:xfrm>
          <a:prstGeom prst="rect">
            <a:avLst/>
          </a:prstGeom>
          <a:noFill/>
          <a:ln w="9525">
            <a:noFill/>
            <a:miter lim="800000"/>
            <a:headEnd/>
            <a:tailEnd/>
          </a:ln>
        </p:spPr>
        <p:txBody>
          <a:bodyPr>
            <a:spAutoFit/>
          </a:bodyPr>
          <a:lstStyle/>
          <a:p>
            <a:pPr>
              <a:spcBef>
                <a:spcPct val="50000"/>
              </a:spcBef>
            </a:pPr>
            <a:r>
              <a:rPr lang="en-US" sz="1800" b="1">
                <a:latin typeface="Arial" charset="0"/>
              </a:rPr>
              <a:t>HIGH</a:t>
            </a:r>
          </a:p>
        </p:txBody>
      </p:sp>
      <p:sp>
        <p:nvSpPr>
          <p:cNvPr id="157705" name="Text Box 10"/>
          <p:cNvSpPr txBox="1">
            <a:spLocks noChangeArrowheads="1"/>
          </p:cNvSpPr>
          <p:nvPr/>
        </p:nvSpPr>
        <p:spPr bwMode="auto">
          <a:xfrm>
            <a:off x="609600" y="4648200"/>
            <a:ext cx="8001000" cy="457200"/>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Slide Number Placeholder 5"/>
          <p:cNvSpPr>
            <a:spLocks noGrp="1"/>
          </p:cNvSpPr>
          <p:nvPr>
            <p:ph type="sldNum" sz="quarter" idx="12"/>
          </p:nvPr>
        </p:nvSpPr>
        <p:spPr>
          <a:noFill/>
        </p:spPr>
        <p:txBody>
          <a:bodyPr/>
          <a:lstStyle/>
          <a:p>
            <a:fld id="{1F9AF6F6-E61D-4C57-B762-F09B87E16D93}" type="slidenum">
              <a:rPr lang="en-CA" smtClean="0">
                <a:latin typeface="Times New Roman" pitchFamily="18" charset="0"/>
                <a:cs typeface="Arial" charset="0"/>
              </a:rPr>
              <a:pPr/>
              <a:t>14</a:t>
            </a:fld>
            <a:endParaRPr lang="en-CA" smtClean="0">
              <a:latin typeface="Times New Roman" pitchFamily="18" charset="0"/>
              <a:cs typeface="Arial" charset="0"/>
            </a:endParaRPr>
          </a:p>
        </p:txBody>
      </p:sp>
      <p:sp>
        <p:nvSpPr>
          <p:cNvPr id="28674" name="Rectangle 2"/>
          <p:cNvSpPr>
            <a:spLocks noGrp="1" noChangeArrowheads="1"/>
          </p:cNvSpPr>
          <p:nvPr>
            <p:ph type="title" idx="4294967295"/>
          </p:nvPr>
        </p:nvSpPr>
        <p:spPr>
          <a:xfrm>
            <a:off x="685800" y="457200"/>
            <a:ext cx="8183562" cy="1052512"/>
          </a:xfrm>
        </p:spPr>
        <p:txBody>
          <a:bodyPr/>
          <a:lstStyle/>
          <a:p>
            <a:pPr eaLnBrk="1" hangingPunct="1"/>
            <a:r>
              <a:rPr lang="en-US" dirty="0" smtClean="0"/>
              <a:t>Items to be covered</a:t>
            </a:r>
            <a:endParaRPr lang="en-CA" dirty="0" smtClean="0"/>
          </a:p>
        </p:txBody>
      </p:sp>
      <p:sp>
        <p:nvSpPr>
          <p:cNvPr id="28675" name="Rectangle 3"/>
          <p:cNvSpPr>
            <a:spLocks noGrp="1" noChangeArrowheads="1"/>
          </p:cNvSpPr>
          <p:nvPr>
            <p:ph idx="4294967295"/>
          </p:nvPr>
        </p:nvSpPr>
        <p:spPr>
          <a:xfrm>
            <a:off x="960438" y="1524000"/>
            <a:ext cx="8183562" cy="4187825"/>
          </a:xfrm>
        </p:spPr>
        <p:txBody>
          <a:bodyPr/>
          <a:lstStyle/>
          <a:p>
            <a:pPr eaLnBrk="1" hangingPunct="1"/>
            <a:r>
              <a:rPr lang="en-US" dirty="0" smtClean="0"/>
              <a:t>Spiritual Crisis</a:t>
            </a:r>
          </a:p>
          <a:p>
            <a:pPr eaLnBrk="1" hangingPunct="1"/>
            <a:r>
              <a:rPr lang="en-US" dirty="0" smtClean="0"/>
              <a:t>Reducing the Risk</a:t>
            </a:r>
          </a:p>
          <a:p>
            <a:pPr eaLnBrk="1" hangingPunct="1"/>
            <a:r>
              <a:rPr lang="en-US" dirty="0" smtClean="0"/>
              <a:t>Screening Process</a:t>
            </a:r>
          </a:p>
          <a:p>
            <a:pPr eaLnBrk="1" hangingPunct="1"/>
            <a:r>
              <a:rPr lang="en-US" dirty="0" smtClean="0"/>
              <a:t>Knowledge Inventory</a:t>
            </a:r>
          </a:p>
          <a:p>
            <a:pPr eaLnBrk="1" hangingPunct="1"/>
            <a:r>
              <a:rPr lang="en-US" dirty="0" smtClean="0"/>
              <a:t>8 Reasons why Churches get sued</a:t>
            </a:r>
          </a:p>
          <a:p>
            <a:pPr eaLnBrk="1" hangingPunct="1"/>
            <a:r>
              <a:rPr lang="en-US" dirty="0" smtClean="0"/>
              <a:t>Assessment Checklist for ALL</a:t>
            </a:r>
            <a:endParaRPr lang="en-CA" dirty="0" smtClean="0"/>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5" name="Rectangle 3"/>
          <p:cNvSpPr>
            <a:spLocks noGrp="1" noChangeArrowheads="1"/>
          </p:cNvSpPr>
          <p:nvPr>
            <p:ph idx="4294967295"/>
          </p:nvPr>
        </p:nvSpPr>
        <p:spPr>
          <a:xfrm>
            <a:off x="304800" y="685800"/>
            <a:ext cx="8458200" cy="5791200"/>
          </a:xfrm>
        </p:spPr>
        <p:txBody>
          <a:bodyPr/>
          <a:lstStyle/>
          <a:p>
            <a:pPr eaLnBrk="1" hangingPunct="1">
              <a:lnSpc>
                <a:spcPct val="80000"/>
              </a:lnSpc>
            </a:pPr>
            <a:r>
              <a:rPr lang="en-US" sz="1600" dirty="0" smtClean="0">
                <a:latin typeface="Arial" charset="0"/>
                <a:cs typeface="Arial" charset="0"/>
              </a:rPr>
              <a:t>A church’s response to the recommendations made in these materials can be illustrated using a “risk meter” like the one pictured above. On one side there is low risk and on the other side there is high risk. Where do you want the “needle” to register- near the low rating or the high rating? Each church will decide for itself where the needle will appear. </a:t>
            </a:r>
          </a:p>
          <a:p>
            <a:pPr eaLnBrk="1" hangingPunct="1">
              <a:lnSpc>
                <a:spcPct val="80000"/>
              </a:lnSpc>
              <a:buFontTx/>
              <a:buNone/>
            </a:pPr>
            <a:endParaRPr lang="en-US" sz="1600" dirty="0" smtClean="0">
              <a:latin typeface="Arial" charset="0"/>
              <a:cs typeface="Arial" charset="0"/>
            </a:endParaRPr>
          </a:p>
          <a:p>
            <a:pPr eaLnBrk="1" hangingPunct="1">
              <a:lnSpc>
                <a:spcPct val="80000"/>
              </a:lnSpc>
            </a:pPr>
            <a:r>
              <a:rPr lang="en-US" sz="1600" dirty="0" smtClean="0">
                <a:latin typeface="Arial" charset="0"/>
                <a:cs typeface="Arial" charset="0"/>
              </a:rPr>
              <a:t>For example, a church leader asks if the church can use someone who has been accused of abuse but who denies any wrongdoing. Or, a church would like to use a screening procedure that does not involve reference checks. What about not using a two adult rule in the nursery due to a lack of helpers on a particular Sunday, or using a secondary screening procedure for workers who are not occasional volunteers or who are not church members? What about taking a father/mother along on an overnight activity who shows up at the last minute and volunteers to help? Such questions come down to the issue of risk. How much legal risk does a church want to assume? </a:t>
            </a:r>
          </a:p>
          <a:p>
            <a:pPr eaLnBrk="1" hangingPunct="1">
              <a:lnSpc>
                <a:spcPct val="80000"/>
              </a:lnSpc>
              <a:buFontTx/>
              <a:buNone/>
            </a:pPr>
            <a:endParaRPr lang="en-US" sz="1600" dirty="0" smtClean="0">
              <a:latin typeface="Arial" charset="0"/>
              <a:cs typeface="Arial" charset="0"/>
            </a:endParaRPr>
          </a:p>
          <a:p>
            <a:pPr eaLnBrk="1" hangingPunct="1">
              <a:lnSpc>
                <a:spcPct val="80000"/>
              </a:lnSpc>
            </a:pPr>
            <a:r>
              <a:rPr lang="en-US" sz="1600" dirty="0" smtClean="0">
                <a:latin typeface="Arial" charset="0"/>
                <a:cs typeface="Arial" charset="0"/>
              </a:rPr>
              <a:t>Churches are free to use only one attendant in nursery, or to conduct little if any screening of workers. These activities are not “illegal.” But, the effect of this will move the needle over toward the high side of the meter.</a:t>
            </a:r>
          </a:p>
          <a:p>
            <a:pPr eaLnBrk="1" hangingPunct="1">
              <a:lnSpc>
                <a:spcPct val="80000"/>
              </a:lnSpc>
              <a:buFontTx/>
              <a:buNone/>
            </a:pPr>
            <a:endParaRPr lang="en-US" sz="1600" dirty="0" smtClean="0">
              <a:latin typeface="Arial" charset="0"/>
              <a:cs typeface="Arial" charset="0"/>
            </a:endParaRPr>
          </a:p>
          <a:p>
            <a:pPr eaLnBrk="1" hangingPunct="1">
              <a:lnSpc>
                <a:spcPct val="80000"/>
              </a:lnSpc>
            </a:pPr>
            <a:r>
              <a:rPr lang="en-US" sz="1600" dirty="0" smtClean="0">
                <a:latin typeface="Arial" charset="0"/>
                <a:cs typeface="Arial" charset="0"/>
              </a:rPr>
              <a:t>Keep the idea of the “risk meter” in mind as your church makes many decisions that go into the implementation of a screening procedure. Remember, your decisions in creating and implementing a prevention program will determine where the needle will be on your church’s “Risk Meter.”</a:t>
            </a:r>
          </a:p>
          <a:p>
            <a:pPr eaLnBrk="1" hangingPunct="1">
              <a:lnSpc>
                <a:spcPct val="80000"/>
              </a:lnSpc>
            </a:pPr>
            <a:endParaRPr lang="en-US" sz="1600" dirty="0" smtClean="0"/>
          </a:p>
          <a:p>
            <a:pPr>
              <a:lnSpc>
                <a:spcPct val="80000"/>
              </a:lnSpc>
            </a:pPr>
            <a:endParaRPr lang="en-US" sz="1400" dirty="0" smtClean="0"/>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Rectangle 3"/>
          <p:cNvSpPr>
            <a:spLocks noGrp="1" noChangeArrowheads="1"/>
          </p:cNvSpPr>
          <p:nvPr>
            <p:ph idx="1"/>
          </p:nvPr>
        </p:nvSpPr>
        <p:spPr>
          <a:xfrm>
            <a:off x="685800" y="2209800"/>
            <a:ext cx="7772400" cy="2133600"/>
          </a:xfrm>
        </p:spPr>
        <p:txBody>
          <a:bodyPr>
            <a:normAutofit/>
          </a:bodyPr>
          <a:lstStyle/>
          <a:p>
            <a:pPr algn="ctr">
              <a:buFontTx/>
              <a:buNone/>
            </a:pPr>
            <a:r>
              <a:rPr lang="en-US" dirty="0" smtClean="0"/>
              <a:t>Reduce the Risk</a:t>
            </a:r>
          </a:p>
          <a:p>
            <a:pPr algn="ctr">
              <a:buFontTx/>
              <a:buNone/>
            </a:pPr>
            <a:r>
              <a:rPr lang="en-US" dirty="0" smtClean="0"/>
              <a:t>Child Protection Seminar</a:t>
            </a:r>
          </a:p>
          <a:p>
            <a:pPr algn="ctr">
              <a:buFontTx/>
              <a:buNone/>
            </a:pPr>
            <a:endParaRPr lang="en-US" sz="1800" dirty="0" smtClean="0"/>
          </a:p>
          <a:p>
            <a:pPr algn="ctr">
              <a:buFontTx/>
              <a:buNone/>
            </a:pPr>
            <a:r>
              <a:rPr lang="en-US" sz="1800" dirty="0" smtClean="0"/>
              <a:t>For a copy of this presentation or for more information contact</a:t>
            </a:r>
          </a:p>
          <a:p>
            <a:pPr algn="ctr">
              <a:buFontTx/>
              <a:buNone/>
            </a:pPr>
            <a:r>
              <a:rPr lang="en-US" sz="1800" dirty="0" err="1" smtClean="0">
                <a:solidFill>
                  <a:srgbClr val="FF0000"/>
                </a:solidFill>
                <a:hlinkClick r:id="rId2"/>
              </a:rPr>
              <a:t>r</a:t>
            </a:r>
            <a:r>
              <a:rPr lang="en-US" sz="1800" b="1" dirty="0" err="1" smtClean="0">
                <a:solidFill>
                  <a:srgbClr val="FF0000"/>
                </a:solidFill>
                <a:hlinkClick r:id="rId2"/>
              </a:rPr>
              <a:t>.wingfield@brokerforce</a:t>
            </a:r>
            <a:r>
              <a:rPr lang="en-US" sz="1800" dirty="0" smtClean="0"/>
              <a:t> or 1-800-263-9870</a:t>
            </a:r>
          </a:p>
          <a:p>
            <a:pPr algn="ctr">
              <a:buFontTx/>
              <a:buNone/>
            </a:pPr>
            <a:endParaRPr lang="en-US" dirty="0" smtClean="0"/>
          </a:p>
        </p:txBody>
      </p:sp>
      <p:pic>
        <p:nvPicPr>
          <p:cNvPr id="160774" name="Picture 6" descr="SP  6-8-09 colour"/>
          <p:cNvPicPr>
            <a:picLocks noChangeAspect="1" noChangeArrowheads="1"/>
          </p:cNvPicPr>
          <p:nvPr/>
        </p:nvPicPr>
        <p:blipFill>
          <a:blip r:embed="rId3" cstate="print"/>
          <a:srcRect/>
          <a:stretch>
            <a:fillRect/>
          </a:stretch>
        </p:blipFill>
        <p:spPr bwMode="auto">
          <a:xfrm>
            <a:off x="3276600" y="609600"/>
            <a:ext cx="2408238" cy="1193800"/>
          </a:xfrm>
          <a:prstGeom prst="rect">
            <a:avLst/>
          </a:prstGeom>
          <a:noFill/>
        </p:spPr>
      </p:pic>
      <p:pic>
        <p:nvPicPr>
          <p:cNvPr id="160775" name="Picture 7" descr="BF 6-8-09 colour"/>
          <p:cNvPicPr>
            <a:picLocks noChangeAspect="1" noChangeArrowheads="1"/>
          </p:cNvPicPr>
          <p:nvPr/>
        </p:nvPicPr>
        <p:blipFill>
          <a:blip r:embed="rId4" cstate="print"/>
          <a:srcRect/>
          <a:stretch>
            <a:fillRect/>
          </a:stretch>
        </p:blipFill>
        <p:spPr bwMode="auto">
          <a:xfrm>
            <a:off x="2971800" y="4800600"/>
            <a:ext cx="2879725" cy="10858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Slide Number Placeholder 5"/>
          <p:cNvSpPr>
            <a:spLocks noGrp="1"/>
          </p:cNvSpPr>
          <p:nvPr>
            <p:ph type="sldNum" sz="quarter" idx="12"/>
          </p:nvPr>
        </p:nvSpPr>
        <p:spPr>
          <a:noFill/>
        </p:spPr>
        <p:txBody>
          <a:bodyPr/>
          <a:lstStyle/>
          <a:p>
            <a:fld id="{2F5B585A-B8F8-449A-BDAE-5E788FBAF204}" type="slidenum">
              <a:rPr lang="en-CA" smtClean="0">
                <a:latin typeface="Times New Roman" pitchFamily="18" charset="0"/>
                <a:cs typeface="Arial" charset="0"/>
              </a:rPr>
              <a:pPr/>
              <a:t>15</a:t>
            </a:fld>
            <a:endParaRPr lang="en-CA" smtClean="0">
              <a:latin typeface="Times New Roman" pitchFamily="18" charset="0"/>
              <a:cs typeface="Arial" charset="0"/>
            </a:endParaRPr>
          </a:p>
        </p:txBody>
      </p:sp>
      <p:sp>
        <p:nvSpPr>
          <p:cNvPr id="29698" name="Rectangle 2"/>
          <p:cNvSpPr>
            <a:spLocks noGrp="1" noChangeArrowheads="1"/>
          </p:cNvSpPr>
          <p:nvPr>
            <p:ph type="title" idx="4294967295"/>
          </p:nvPr>
        </p:nvSpPr>
        <p:spPr>
          <a:xfrm>
            <a:off x="533400" y="304800"/>
            <a:ext cx="8183562" cy="1052512"/>
          </a:xfrm>
        </p:spPr>
        <p:txBody>
          <a:bodyPr>
            <a:normAutofit fontScale="90000"/>
          </a:bodyPr>
          <a:lstStyle/>
          <a:p>
            <a:pPr eaLnBrk="1" hangingPunct="1"/>
            <a:r>
              <a:rPr lang="en-US" dirty="0" smtClean="0"/>
              <a:t>Definition of Sexual Harassment</a:t>
            </a:r>
            <a:endParaRPr lang="en-CA" dirty="0" smtClean="0"/>
          </a:p>
        </p:txBody>
      </p:sp>
      <p:sp>
        <p:nvSpPr>
          <p:cNvPr id="29699" name="Rectangle 3"/>
          <p:cNvSpPr>
            <a:spLocks noGrp="1" noChangeArrowheads="1"/>
          </p:cNvSpPr>
          <p:nvPr>
            <p:ph idx="4294967295"/>
          </p:nvPr>
        </p:nvSpPr>
        <p:spPr>
          <a:xfrm>
            <a:off x="838200" y="1524000"/>
            <a:ext cx="8183562" cy="4187825"/>
          </a:xfrm>
        </p:spPr>
        <p:txBody>
          <a:bodyPr/>
          <a:lstStyle/>
          <a:p>
            <a:pPr eaLnBrk="1" hangingPunct="1"/>
            <a:r>
              <a:rPr lang="en-US" dirty="0" smtClean="0"/>
              <a:t>Is the </a:t>
            </a:r>
            <a:r>
              <a:rPr lang="en-US" dirty="0" smtClean="0">
                <a:solidFill>
                  <a:srgbClr val="0000FF"/>
                </a:solidFill>
              </a:rPr>
              <a:t>unwanted</a:t>
            </a:r>
            <a:r>
              <a:rPr lang="en-US" dirty="0" smtClean="0"/>
              <a:t> sexual advances, </a:t>
            </a:r>
            <a:r>
              <a:rPr lang="en-US" u="sng" dirty="0" smtClean="0"/>
              <a:t>or</a:t>
            </a:r>
            <a:r>
              <a:rPr lang="en-US" dirty="0" smtClean="0"/>
              <a:t> visual, verbal or physical conduct of a sexual nature</a:t>
            </a:r>
          </a:p>
          <a:p>
            <a:pPr eaLnBrk="1" hangingPunct="1"/>
            <a:r>
              <a:rPr lang="en-US" dirty="0" smtClean="0"/>
              <a:t>Includes many forms of </a:t>
            </a:r>
            <a:r>
              <a:rPr lang="en-US" dirty="0" smtClean="0">
                <a:solidFill>
                  <a:srgbClr val="0000FF"/>
                </a:solidFill>
              </a:rPr>
              <a:t>offensive</a:t>
            </a:r>
            <a:r>
              <a:rPr lang="en-US" dirty="0" smtClean="0"/>
              <a:t> behavior and includes </a:t>
            </a:r>
            <a:r>
              <a:rPr lang="en-US" dirty="0" smtClean="0">
                <a:solidFill>
                  <a:srgbClr val="0000FF"/>
                </a:solidFill>
              </a:rPr>
              <a:t>gender-based</a:t>
            </a:r>
            <a:r>
              <a:rPr lang="en-US" dirty="0" smtClean="0"/>
              <a:t> harassment of a person of the same sex as the harasser</a:t>
            </a:r>
            <a:endParaRPr lang="en-CA"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1"/>
          <p:cNvSpPr txBox="1">
            <a:spLocks/>
          </p:cNvSpPr>
          <p:nvPr/>
        </p:nvSpPr>
        <p:spPr>
          <a:xfrm>
            <a:off x="457200" y="457200"/>
            <a:ext cx="8229600" cy="1524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10" name="Subtitle 2"/>
          <p:cNvSpPr txBox="1">
            <a:spLocks/>
          </p:cNvSpPr>
          <p:nvPr/>
        </p:nvSpPr>
        <p:spPr>
          <a:xfrm>
            <a:off x="533400" y="2667000"/>
            <a:ext cx="7772400" cy="4876800"/>
          </a:xfrm>
          <a:prstGeom prst="rect">
            <a:avLst/>
          </a:prstGeom>
        </p:spPr>
        <p:txBody>
          <a:bodyPr/>
          <a:lstStyle/>
          <a:p>
            <a:pPr marL="533400" indent="-533400">
              <a:lnSpc>
                <a:spcPct val="90000"/>
              </a:lnSpc>
            </a:pPr>
            <a:r>
              <a:rPr lang="en-US" sz="2400" dirty="0" smtClean="0">
                <a:latin typeface="Arial" charset="0"/>
                <a:cs typeface="Arial" charset="0"/>
              </a:rPr>
              <a:t>	</a:t>
            </a:r>
            <a:endParaRPr lang="en-US" sz="2400" dirty="0" smtClean="0">
              <a:latin typeface="Arial" charset="0"/>
            </a:endParaRPr>
          </a:p>
          <a:p>
            <a:pPr marL="533400" indent="-533400">
              <a:lnSpc>
                <a:spcPct val="90000"/>
              </a:lnSpc>
            </a:pPr>
            <a:r>
              <a:rPr lang="en-US" sz="2400" dirty="0" smtClean="0">
                <a:solidFill>
                  <a:srgbClr val="000000"/>
                </a:solidFill>
                <a:latin typeface="Arial" charset="0"/>
                <a:cs typeface="Times New Roman" pitchFamily="18" charset="0"/>
              </a:rPr>
              <a:t>	</a:t>
            </a:r>
          </a:p>
        </p:txBody>
      </p:sp>
      <p:sp>
        <p:nvSpPr>
          <p:cNvPr id="6" name="Subtitle 2"/>
          <p:cNvSpPr txBox="1">
            <a:spLocks/>
          </p:cNvSpPr>
          <p:nvPr/>
        </p:nvSpPr>
        <p:spPr>
          <a:xfrm>
            <a:off x="533400" y="457200"/>
            <a:ext cx="8153400" cy="4876800"/>
          </a:xfrm>
          <a:prstGeom prst="rect">
            <a:avLst/>
          </a:prstGeom>
        </p:spPr>
        <p:txBody>
          <a:bodyPr/>
          <a:lstStyle/>
          <a:p>
            <a:pPr marL="265176" indent="-265176">
              <a:spcBef>
                <a:spcPts val="250"/>
              </a:spcBef>
              <a:buClr>
                <a:schemeClr val="accent1"/>
              </a:buClr>
              <a:buSzPct val="80000"/>
              <a:buFont typeface="Wingdings 2"/>
              <a:buChar char=""/>
              <a:defRPr/>
            </a:pPr>
            <a:r>
              <a:rPr lang="en-US" dirty="0" smtClean="0">
                <a:latin typeface="+mj-lt"/>
                <a:cs typeface="Arial" charset="0"/>
              </a:rPr>
              <a:t>1 GIRL in 4 is sexually abused before the age of 18</a:t>
            </a:r>
          </a:p>
          <a:p>
            <a:pPr marL="265176" indent="-265176">
              <a:spcBef>
                <a:spcPts val="250"/>
              </a:spcBef>
              <a:buClr>
                <a:schemeClr val="accent1"/>
              </a:buClr>
              <a:buSzPct val="80000"/>
              <a:buFont typeface="Wingdings 2"/>
              <a:buChar char=""/>
              <a:defRPr/>
            </a:pPr>
            <a:r>
              <a:rPr lang="en-US" dirty="0" smtClean="0">
                <a:latin typeface="+mj-lt"/>
                <a:cs typeface="Arial" pitchFamily="34" charset="0"/>
              </a:rPr>
              <a:t>15% of sexual assault victims are boys under 16</a:t>
            </a:r>
          </a:p>
          <a:p>
            <a:pPr marL="265176" indent="-265176">
              <a:spcBef>
                <a:spcPts val="250"/>
              </a:spcBef>
              <a:buClr>
                <a:schemeClr val="accent1"/>
              </a:buClr>
              <a:buSzPct val="80000"/>
              <a:buFont typeface="Wingdings 2"/>
              <a:buChar char=""/>
              <a:defRPr/>
            </a:pPr>
            <a:r>
              <a:rPr lang="en-US" dirty="0" smtClean="0">
                <a:latin typeface="+mj-lt"/>
                <a:cs typeface="Arial" charset="0"/>
              </a:rPr>
              <a:t>Thousands die from the effects of sexual abuse</a:t>
            </a:r>
            <a:r>
              <a:rPr lang="en-US" dirty="0" smtClean="0">
                <a:latin typeface="+mj-lt"/>
              </a:rPr>
              <a:t> </a:t>
            </a:r>
          </a:p>
          <a:p>
            <a:pPr marL="265176" indent="-265176">
              <a:spcBef>
                <a:spcPts val="250"/>
              </a:spcBef>
              <a:buClr>
                <a:schemeClr val="accent1"/>
              </a:buClr>
              <a:buSzPct val="80000"/>
              <a:defRPr/>
            </a:pPr>
            <a:endParaRPr lang="en-US" dirty="0" smtClean="0">
              <a:latin typeface="+mj-lt"/>
            </a:endParaRPr>
          </a:p>
          <a:p>
            <a:pPr marL="265176" indent="-265176">
              <a:spcBef>
                <a:spcPts val="250"/>
              </a:spcBef>
              <a:buClr>
                <a:schemeClr val="accent1"/>
              </a:buClr>
              <a:buSzPct val="80000"/>
              <a:buFont typeface="Wingdings 2"/>
              <a:buChar char=""/>
              <a:defRPr/>
            </a:pPr>
            <a:r>
              <a:rPr lang="en-US" dirty="0" smtClean="0">
                <a:solidFill>
                  <a:srgbClr val="000000"/>
                </a:solidFill>
                <a:latin typeface="+mj-lt"/>
                <a:cs typeface="Times New Roman" pitchFamily="18" charset="0"/>
              </a:rPr>
              <a:t>The report by the Canadian Committee on Sexual Offences Against Children and Youths indicates:</a:t>
            </a:r>
            <a:br>
              <a:rPr lang="en-US" dirty="0" smtClean="0">
                <a:solidFill>
                  <a:srgbClr val="000000"/>
                </a:solidFill>
                <a:latin typeface="+mj-lt"/>
                <a:cs typeface="Times New Roman" pitchFamily="18" charset="0"/>
              </a:rPr>
            </a:br>
            <a:r>
              <a:rPr lang="en-US" dirty="0" smtClean="0">
                <a:solidFill>
                  <a:srgbClr val="000000"/>
                </a:solidFill>
                <a:latin typeface="+mj-lt"/>
                <a:cs typeface="Times New Roman" pitchFamily="18" charset="0"/>
              </a:rPr>
              <a:t>53% of women and </a:t>
            </a:r>
          </a:p>
          <a:p>
            <a:pPr marL="533400" indent="-533400">
              <a:lnSpc>
                <a:spcPct val="90000"/>
              </a:lnSpc>
            </a:pPr>
            <a:r>
              <a:rPr lang="en-US" dirty="0" smtClean="0">
                <a:solidFill>
                  <a:srgbClr val="000000"/>
                </a:solidFill>
                <a:latin typeface="+mj-lt"/>
                <a:cs typeface="Times New Roman" pitchFamily="18" charset="0"/>
              </a:rPr>
              <a:t>   31% of men</a:t>
            </a:r>
          </a:p>
          <a:p>
            <a:pPr marL="533400" indent="-533400">
              <a:lnSpc>
                <a:spcPct val="90000"/>
              </a:lnSpc>
            </a:pPr>
            <a:r>
              <a:rPr lang="en-US" dirty="0" smtClean="0">
                <a:solidFill>
                  <a:srgbClr val="000000"/>
                </a:solidFill>
                <a:latin typeface="+mj-lt"/>
                <a:cs typeface="Times New Roman" pitchFamily="18" charset="0"/>
              </a:rPr>
              <a:t>   were sexually abused when they were children</a:t>
            </a:r>
          </a:p>
          <a:p>
            <a:pPr marL="533400" indent="-533400">
              <a:lnSpc>
                <a:spcPct val="90000"/>
              </a:lnSpc>
            </a:pPr>
            <a:endParaRPr lang="en-CA" dirty="0" smtClean="0">
              <a:latin typeface="+mj-lt"/>
            </a:endParaRPr>
          </a:p>
          <a:p>
            <a:pPr marL="533400" indent="-533400">
              <a:lnSpc>
                <a:spcPct val="90000"/>
              </a:lnSpc>
            </a:pPr>
            <a:endParaRPr lang="en-US" dirty="0" smtClean="0">
              <a:solidFill>
                <a:srgbClr val="000000"/>
              </a:solidFill>
              <a:latin typeface="+mj-lt"/>
              <a:cs typeface="Times New Roman" pitchFamily="18" charset="0"/>
            </a:endParaRPr>
          </a:p>
          <a:p>
            <a:pPr marL="265176" indent="-265176">
              <a:spcBef>
                <a:spcPts val="250"/>
              </a:spcBef>
              <a:buClr>
                <a:schemeClr val="accent1"/>
              </a:buClr>
              <a:buSzPct val="80000"/>
              <a:buFont typeface="Wingdings 2"/>
              <a:buChar char=""/>
              <a:defRPr/>
            </a:pPr>
            <a:endParaRPr lang="en-US" dirty="0" smtClean="0">
              <a:latin typeface="+mj-lt"/>
            </a:endParaRPr>
          </a:p>
          <a:p>
            <a:pPr marL="265176" indent="-265176">
              <a:spcBef>
                <a:spcPts val="250"/>
              </a:spcBef>
              <a:buClr>
                <a:schemeClr val="accent1"/>
              </a:buClr>
              <a:buSzPct val="80000"/>
              <a:defRPr/>
            </a:pPr>
            <a:endParaRPr lang="en-US" dirty="0" smtClean="0">
              <a:latin typeface="+mj-lt"/>
              <a:cs typeface="Arial" charset="0"/>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endParaRPr kumimoji="0" lang="en-US" b="0" i="0" u="none" strike="noStrike" kern="1200" cap="none" spc="0" normalizeH="0" dirty="0" smtClean="0">
              <a:ln>
                <a:noFill/>
              </a:ln>
              <a:solidFill>
                <a:schemeClr val="tx1"/>
              </a:solidFill>
              <a:effectLst/>
              <a:uLnTx/>
              <a:uFillTx/>
              <a:latin typeface="+mj-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Slide Number Placeholder 5"/>
          <p:cNvSpPr>
            <a:spLocks noGrp="1"/>
          </p:cNvSpPr>
          <p:nvPr>
            <p:ph type="sldNum" sz="quarter" idx="12"/>
          </p:nvPr>
        </p:nvSpPr>
        <p:spPr>
          <a:noFill/>
        </p:spPr>
        <p:txBody>
          <a:bodyPr/>
          <a:lstStyle/>
          <a:p>
            <a:fld id="{4E4F26BC-418C-424B-92B8-1104333401DB}" type="slidenum">
              <a:rPr lang="en-CA" smtClean="0">
                <a:latin typeface="Times New Roman" pitchFamily="18" charset="0"/>
                <a:cs typeface="Arial" charset="0"/>
              </a:rPr>
              <a:pPr/>
              <a:t>17</a:t>
            </a:fld>
            <a:endParaRPr lang="en-CA" smtClean="0">
              <a:latin typeface="Times New Roman" pitchFamily="18" charset="0"/>
              <a:cs typeface="Arial" charset="0"/>
            </a:endParaRPr>
          </a:p>
        </p:txBody>
      </p:sp>
      <p:sp>
        <p:nvSpPr>
          <p:cNvPr id="31746" name="Rectangle 1026"/>
          <p:cNvSpPr>
            <a:spLocks noGrp="1" noChangeArrowheads="1"/>
          </p:cNvSpPr>
          <p:nvPr>
            <p:ph type="title" idx="4294967295"/>
          </p:nvPr>
        </p:nvSpPr>
        <p:spPr>
          <a:xfrm>
            <a:off x="381000" y="304800"/>
            <a:ext cx="8183562" cy="1052512"/>
          </a:xfrm>
        </p:spPr>
        <p:txBody>
          <a:bodyPr/>
          <a:lstStyle/>
          <a:p>
            <a:pPr eaLnBrk="1" hangingPunct="1"/>
            <a:r>
              <a:rPr lang="en-US" b="1" dirty="0" smtClean="0">
                <a:solidFill>
                  <a:srgbClr val="0000FF"/>
                </a:solidFill>
              </a:rPr>
              <a:t>Facts</a:t>
            </a:r>
            <a:endParaRPr lang="en-CA" b="1" dirty="0" smtClean="0">
              <a:solidFill>
                <a:srgbClr val="0000FF"/>
              </a:solidFill>
            </a:endParaRPr>
          </a:p>
        </p:txBody>
      </p:sp>
      <p:sp>
        <p:nvSpPr>
          <p:cNvPr id="31747" name="Rectangle 1027"/>
          <p:cNvSpPr>
            <a:spLocks noGrp="1" noChangeArrowheads="1"/>
          </p:cNvSpPr>
          <p:nvPr>
            <p:ph idx="4294967295"/>
          </p:nvPr>
        </p:nvSpPr>
        <p:spPr>
          <a:xfrm>
            <a:off x="533400" y="1447800"/>
            <a:ext cx="8183562" cy="4187825"/>
          </a:xfrm>
        </p:spPr>
        <p:txBody>
          <a:bodyPr/>
          <a:lstStyle/>
          <a:p>
            <a:pPr eaLnBrk="1" hangingPunct="1"/>
            <a:r>
              <a:rPr lang="en-US" b="1" dirty="0" smtClean="0">
                <a:solidFill>
                  <a:srgbClr val="FF6600"/>
                </a:solidFill>
              </a:rPr>
              <a:t>In the USA up to the end of 1992, the estimated cases of child sexual abuse was 80,000/year</a:t>
            </a:r>
          </a:p>
          <a:p>
            <a:pPr eaLnBrk="1" hangingPunct="1"/>
            <a:endParaRPr lang="en-US" b="1" dirty="0" smtClean="0">
              <a:solidFill>
                <a:srgbClr val="FF6600"/>
              </a:solidFill>
            </a:endParaRPr>
          </a:p>
          <a:p>
            <a:pPr eaLnBrk="1" hangingPunct="1"/>
            <a:r>
              <a:rPr lang="en-US" b="1" dirty="0" smtClean="0">
                <a:solidFill>
                  <a:srgbClr val="FF6600"/>
                </a:solidFill>
              </a:rPr>
              <a:t>The number of unreported cases is by far, much greater</a:t>
            </a:r>
            <a:endParaRPr lang="en-CA" b="1" dirty="0" smtClean="0">
              <a:solidFill>
                <a:srgbClr val="FF66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Slide Number Placeholder 5"/>
          <p:cNvSpPr>
            <a:spLocks noGrp="1"/>
          </p:cNvSpPr>
          <p:nvPr>
            <p:ph type="sldNum" sz="quarter" idx="12"/>
          </p:nvPr>
        </p:nvSpPr>
        <p:spPr>
          <a:noFill/>
        </p:spPr>
        <p:txBody>
          <a:bodyPr/>
          <a:lstStyle/>
          <a:p>
            <a:fld id="{FA3AC48B-A428-4906-90E4-5258BA600770}" type="slidenum">
              <a:rPr lang="en-CA" smtClean="0">
                <a:latin typeface="Times New Roman" pitchFamily="18" charset="0"/>
                <a:cs typeface="Arial" charset="0"/>
              </a:rPr>
              <a:pPr/>
              <a:t>18</a:t>
            </a:fld>
            <a:endParaRPr lang="en-CA" smtClean="0">
              <a:latin typeface="Times New Roman" pitchFamily="18" charset="0"/>
              <a:cs typeface="Arial" charset="0"/>
            </a:endParaRPr>
          </a:p>
        </p:txBody>
      </p:sp>
      <p:sp>
        <p:nvSpPr>
          <p:cNvPr id="32770" name="Rectangle 2"/>
          <p:cNvSpPr>
            <a:spLocks noGrp="1" noChangeArrowheads="1"/>
          </p:cNvSpPr>
          <p:nvPr>
            <p:ph type="title" idx="4294967295"/>
          </p:nvPr>
        </p:nvSpPr>
        <p:spPr>
          <a:xfrm>
            <a:off x="381000" y="304800"/>
            <a:ext cx="8183562" cy="1052512"/>
          </a:xfrm>
        </p:spPr>
        <p:txBody>
          <a:bodyPr/>
          <a:lstStyle/>
          <a:p>
            <a:pPr eaLnBrk="1" hangingPunct="1"/>
            <a:r>
              <a:rPr lang="en-US" dirty="0" smtClean="0"/>
              <a:t>Statistics - USA</a:t>
            </a:r>
            <a:endParaRPr lang="en-CA" dirty="0" smtClean="0"/>
          </a:p>
        </p:txBody>
      </p:sp>
      <p:sp>
        <p:nvSpPr>
          <p:cNvPr id="32771" name="Rectangle 3"/>
          <p:cNvSpPr>
            <a:spLocks noGrp="1" noChangeArrowheads="1"/>
          </p:cNvSpPr>
          <p:nvPr>
            <p:ph idx="4294967295"/>
          </p:nvPr>
        </p:nvSpPr>
        <p:spPr>
          <a:xfrm>
            <a:off x="685800" y="1295400"/>
            <a:ext cx="8183562" cy="4187825"/>
          </a:xfrm>
        </p:spPr>
        <p:txBody>
          <a:bodyPr/>
          <a:lstStyle/>
          <a:p>
            <a:pPr eaLnBrk="1" hangingPunct="1"/>
            <a:endParaRPr lang="en-US" dirty="0" smtClean="0">
              <a:solidFill>
                <a:srgbClr val="0070C0"/>
              </a:solidFill>
            </a:endParaRPr>
          </a:p>
          <a:p>
            <a:pPr eaLnBrk="1" hangingPunct="1"/>
            <a:r>
              <a:rPr lang="en-US" b="1" dirty="0" smtClean="0">
                <a:solidFill>
                  <a:srgbClr val="0070C0"/>
                </a:solidFill>
              </a:rPr>
              <a:t>1987 of 40% of female federal employees reported incidents of sexual harassment</a:t>
            </a:r>
          </a:p>
          <a:p>
            <a:pPr eaLnBrk="1" hangingPunct="1"/>
            <a:r>
              <a:rPr lang="en-US" b="1" dirty="0" smtClean="0">
                <a:solidFill>
                  <a:srgbClr val="0070C0"/>
                </a:solidFill>
              </a:rPr>
              <a:t>4,000 cases are reported daily</a:t>
            </a:r>
          </a:p>
          <a:p>
            <a:pPr eaLnBrk="1" hangingPunct="1"/>
            <a:r>
              <a:rPr lang="en-US" b="1" dirty="0" smtClean="0">
                <a:solidFill>
                  <a:srgbClr val="0070C0"/>
                </a:solidFill>
              </a:rPr>
              <a:t>1997 the EEOC received 15,889 complaints</a:t>
            </a:r>
          </a:p>
          <a:p>
            <a:pPr lvl="1" eaLnBrk="1" hangingPunct="1"/>
            <a:r>
              <a:rPr lang="en-US" b="1" dirty="0" smtClean="0">
                <a:solidFill>
                  <a:srgbClr val="0070C0"/>
                </a:solidFill>
              </a:rPr>
              <a:t>Up from 6,883 in 1991 (</a:t>
            </a:r>
            <a:r>
              <a:rPr lang="en-US" b="1" u="sng" dirty="0" smtClean="0">
                <a:solidFill>
                  <a:srgbClr val="0070C0"/>
                </a:solidFill>
              </a:rPr>
              <a:t>230% increase</a:t>
            </a:r>
            <a:r>
              <a:rPr lang="en-US" b="1" dirty="0" smtClean="0">
                <a:solidFill>
                  <a:srgbClr val="0070C0"/>
                </a:solidFill>
              </a:rPr>
              <a:t>)</a:t>
            </a:r>
            <a:endParaRPr lang="en-CA" b="1" dirty="0" smtClean="0">
              <a:solidFill>
                <a:srgbClr val="0070C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lide Number Placeholder 5"/>
          <p:cNvSpPr>
            <a:spLocks noGrp="1"/>
          </p:cNvSpPr>
          <p:nvPr>
            <p:ph type="sldNum" sz="quarter" idx="12"/>
          </p:nvPr>
        </p:nvSpPr>
        <p:spPr>
          <a:noFill/>
        </p:spPr>
        <p:txBody>
          <a:bodyPr/>
          <a:lstStyle/>
          <a:p>
            <a:fld id="{F975087E-ACBB-482C-A71F-F90742C46DB9}" type="slidenum">
              <a:rPr lang="en-CA" smtClean="0">
                <a:latin typeface="Times New Roman" pitchFamily="18" charset="0"/>
                <a:cs typeface="Arial" charset="0"/>
              </a:rPr>
              <a:pPr/>
              <a:t>19</a:t>
            </a:fld>
            <a:endParaRPr lang="en-CA" smtClean="0">
              <a:latin typeface="Times New Roman" pitchFamily="18" charset="0"/>
              <a:cs typeface="Arial" charset="0"/>
            </a:endParaRPr>
          </a:p>
        </p:txBody>
      </p:sp>
      <p:sp>
        <p:nvSpPr>
          <p:cNvPr id="33794" name="Rectangle 2"/>
          <p:cNvSpPr>
            <a:spLocks noGrp="1" noChangeArrowheads="1"/>
          </p:cNvSpPr>
          <p:nvPr>
            <p:ph type="title" idx="4294967295"/>
          </p:nvPr>
        </p:nvSpPr>
        <p:spPr>
          <a:xfrm>
            <a:off x="1143000" y="4343400"/>
            <a:ext cx="4373562" cy="396875"/>
          </a:xfrm>
        </p:spPr>
        <p:txBody>
          <a:bodyPr>
            <a:normAutofit fontScale="90000"/>
          </a:bodyPr>
          <a:lstStyle/>
          <a:p>
            <a:pPr eaLnBrk="1" hangingPunct="1"/>
            <a:r>
              <a:rPr lang="en-US" dirty="0" smtClean="0"/>
              <a:t>Thompson’s News Report</a:t>
            </a:r>
            <a:endParaRPr lang="en-CA" dirty="0" smtClean="0"/>
          </a:p>
        </p:txBody>
      </p:sp>
      <p:sp>
        <p:nvSpPr>
          <p:cNvPr id="33795" name="Rectangle 3"/>
          <p:cNvSpPr>
            <a:spLocks noGrp="1" noChangeArrowheads="1"/>
          </p:cNvSpPr>
          <p:nvPr>
            <p:ph idx="4294967295"/>
          </p:nvPr>
        </p:nvSpPr>
        <p:spPr>
          <a:xfrm>
            <a:off x="609600" y="838200"/>
            <a:ext cx="8183562" cy="4187825"/>
          </a:xfrm>
        </p:spPr>
        <p:txBody>
          <a:bodyPr/>
          <a:lstStyle/>
          <a:p>
            <a:pPr eaLnBrk="1" hangingPunct="1"/>
            <a:r>
              <a:rPr lang="en-US" dirty="0" smtClean="0"/>
              <a:t>Feb. 2,1998 copy</a:t>
            </a:r>
          </a:p>
          <a:p>
            <a:pPr eaLnBrk="1" hangingPunct="1"/>
            <a:r>
              <a:rPr lang="en-US" dirty="0" smtClean="0"/>
              <a:t>There is the expectation that even in Canada the revelation of abuse cases will increase significantly as a result of the Maple Leaf Gardens sexual abuse scandal of 1997</a:t>
            </a:r>
          </a:p>
          <a:p>
            <a:pPr eaLnBrk="1" hangingPunct="1">
              <a:buFontTx/>
              <a:buNone/>
            </a:pPr>
            <a:endParaRPr lang="en-CA" dirty="0" smtClean="0"/>
          </a:p>
        </p:txBody>
      </p:sp>
      <p:pic>
        <p:nvPicPr>
          <p:cNvPr id="33796" name="Picture 4" descr="c:\Program Files\Common Files\Microsoft Shared\Clipart\cagcat50\pe00997_.wmf"/>
          <p:cNvPicPr>
            <a:picLocks noChangeAspect="1" noChangeArrowheads="1"/>
          </p:cNvPicPr>
          <p:nvPr/>
        </p:nvPicPr>
        <p:blipFill>
          <a:blip r:embed="rId2" cstate="print"/>
          <a:srcRect/>
          <a:stretch>
            <a:fillRect/>
          </a:stretch>
        </p:blipFill>
        <p:spPr bwMode="auto">
          <a:xfrm>
            <a:off x="5943600" y="3810000"/>
            <a:ext cx="1446213" cy="11922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a:xfrm>
            <a:off x="0" y="274638"/>
            <a:ext cx="9144000" cy="4378325"/>
          </a:xfrm>
        </p:spPr>
        <p:txBody>
          <a:bodyPr/>
          <a:lstStyle/>
          <a:p>
            <a:pPr algn="ctr"/>
            <a:r>
              <a:rPr lang="en-US" sz="4800" b="1" dirty="0" smtClean="0"/>
              <a:t>Of</a:t>
            </a:r>
            <a:br>
              <a:rPr lang="en-US" sz="4800" b="1" dirty="0" smtClean="0"/>
            </a:br>
            <a:r>
              <a:rPr lang="en-US" sz="4800" b="1" dirty="0" smtClean="0"/>
              <a:t>Snakes</a:t>
            </a:r>
            <a:br>
              <a:rPr lang="en-US" sz="4800" b="1" dirty="0" smtClean="0"/>
            </a:br>
            <a:r>
              <a:rPr lang="en-US" sz="4800" b="1" dirty="0" smtClean="0"/>
              <a:t>Doves</a:t>
            </a:r>
            <a:br>
              <a:rPr lang="en-US" sz="4800" b="1" dirty="0" smtClean="0"/>
            </a:br>
            <a:r>
              <a:rPr lang="en-US" sz="4800" b="1" dirty="0" smtClean="0"/>
              <a:t>&amp;</a:t>
            </a:r>
            <a:br>
              <a:rPr lang="en-US" sz="4800" b="1" dirty="0" smtClean="0"/>
            </a:br>
            <a:r>
              <a:rPr lang="en-US" sz="4800" b="1" dirty="0" smtClean="0"/>
              <a:t>Millstones</a:t>
            </a:r>
          </a:p>
        </p:txBody>
      </p:sp>
      <p:sp>
        <p:nvSpPr>
          <p:cNvPr id="16386" name="Rectangle 3"/>
          <p:cNvSpPr>
            <a:spLocks noGrp="1" noChangeArrowheads="1"/>
          </p:cNvSpPr>
          <p:nvPr>
            <p:ph idx="4294967295"/>
          </p:nvPr>
        </p:nvSpPr>
        <p:spPr>
          <a:xfrm>
            <a:off x="0" y="4887913"/>
            <a:ext cx="9144000" cy="1208087"/>
          </a:xfrm>
        </p:spPr>
        <p:txBody>
          <a:bodyPr>
            <a:normAutofit lnSpcReduction="10000"/>
          </a:bodyPr>
          <a:lstStyle/>
          <a:p>
            <a:pPr algn="ctr">
              <a:lnSpc>
                <a:spcPct val="80000"/>
              </a:lnSpc>
              <a:buFontTx/>
              <a:buNone/>
            </a:pPr>
            <a:r>
              <a:rPr lang="en-US" sz="2800" b="1" dirty="0" smtClean="0">
                <a:solidFill>
                  <a:srgbClr val="0070C0"/>
                </a:solidFill>
              </a:rPr>
              <a:t>Reducing the Risk</a:t>
            </a:r>
          </a:p>
          <a:p>
            <a:pPr algn="ctr">
              <a:lnSpc>
                <a:spcPct val="80000"/>
              </a:lnSpc>
              <a:buFontTx/>
              <a:buNone/>
            </a:pPr>
            <a:r>
              <a:rPr lang="en-US" sz="2800" b="1" dirty="0" smtClean="0">
                <a:solidFill>
                  <a:srgbClr val="0070C0"/>
                </a:solidFill>
              </a:rPr>
              <a:t>of</a:t>
            </a:r>
          </a:p>
          <a:p>
            <a:pPr algn="ctr">
              <a:lnSpc>
                <a:spcPct val="80000"/>
              </a:lnSpc>
              <a:buFontTx/>
              <a:buNone/>
            </a:pPr>
            <a:r>
              <a:rPr lang="en-US" sz="2800" b="1" dirty="0" smtClean="0">
                <a:solidFill>
                  <a:srgbClr val="0070C0"/>
                </a:solidFill>
              </a:rPr>
              <a:t>Child Abuse in Church Ministries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Slide Number Placeholder 5"/>
          <p:cNvSpPr>
            <a:spLocks noGrp="1"/>
          </p:cNvSpPr>
          <p:nvPr>
            <p:ph type="sldNum" sz="quarter" idx="12"/>
          </p:nvPr>
        </p:nvSpPr>
        <p:spPr>
          <a:noFill/>
        </p:spPr>
        <p:txBody>
          <a:bodyPr/>
          <a:lstStyle/>
          <a:p>
            <a:fld id="{5C881B3C-9C56-4D14-B135-2957ED3DD421}" type="slidenum">
              <a:rPr lang="en-CA" smtClean="0">
                <a:latin typeface="Times New Roman" pitchFamily="18" charset="0"/>
                <a:cs typeface="Arial" charset="0"/>
              </a:rPr>
              <a:pPr/>
              <a:t>20</a:t>
            </a:fld>
            <a:endParaRPr lang="en-CA" smtClean="0">
              <a:latin typeface="Times New Roman" pitchFamily="18" charset="0"/>
              <a:cs typeface="Arial" charset="0"/>
            </a:endParaRPr>
          </a:p>
        </p:txBody>
      </p:sp>
      <p:sp>
        <p:nvSpPr>
          <p:cNvPr id="34818" name="Rectangle 3"/>
          <p:cNvSpPr>
            <a:spLocks noGrp="1" noChangeArrowheads="1"/>
          </p:cNvSpPr>
          <p:nvPr>
            <p:ph idx="4294967295"/>
          </p:nvPr>
        </p:nvSpPr>
        <p:spPr>
          <a:xfrm>
            <a:off x="457200" y="1143000"/>
            <a:ext cx="8183562" cy="4187825"/>
          </a:xfrm>
        </p:spPr>
        <p:txBody>
          <a:bodyPr/>
          <a:lstStyle/>
          <a:p>
            <a:pPr eaLnBrk="1" hangingPunct="1"/>
            <a:endParaRPr lang="en-US" dirty="0" smtClean="0"/>
          </a:p>
          <a:p>
            <a:pPr eaLnBrk="1" hangingPunct="1"/>
            <a:r>
              <a:rPr lang="en-US" dirty="0" smtClean="0"/>
              <a:t>Insurance industry was told by William </a:t>
            </a:r>
            <a:r>
              <a:rPr lang="en-US" dirty="0" err="1" smtClean="0"/>
              <a:t>Blakeney</a:t>
            </a:r>
            <a:r>
              <a:rPr lang="en-US" dirty="0" smtClean="0"/>
              <a:t> that </a:t>
            </a:r>
            <a:r>
              <a:rPr lang="en-US" b="1" dirty="0" smtClean="0">
                <a:solidFill>
                  <a:srgbClr val="0000FF"/>
                </a:solidFill>
              </a:rPr>
              <a:t>sexual abuse litigation</a:t>
            </a:r>
            <a:r>
              <a:rPr lang="en-US" dirty="0" smtClean="0"/>
              <a:t> is a “</a:t>
            </a:r>
            <a:r>
              <a:rPr lang="en-US" b="1" dirty="0" smtClean="0">
                <a:solidFill>
                  <a:srgbClr val="FF6600"/>
                </a:solidFill>
              </a:rPr>
              <a:t>growth industry</a:t>
            </a:r>
            <a:r>
              <a:rPr lang="en-US" dirty="0" smtClean="0"/>
              <a:t>” for lawyers and that the number of victims that have been affected by sexual abuse is “</a:t>
            </a:r>
            <a:r>
              <a:rPr lang="en-US" b="1" dirty="0" smtClean="0">
                <a:solidFill>
                  <a:srgbClr val="FF6600"/>
                </a:solidFill>
              </a:rPr>
              <a:t>staggering</a:t>
            </a:r>
            <a:r>
              <a:rPr lang="en-US" dirty="0" smtClean="0"/>
              <a:t>”</a:t>
            </a:r>
            <a:endParaRPr lang="en-CA"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Slide Number Placeholder 5"/>
          <p:cNvSpPr>
            <a:spLocks noGrp="1"/>
          </p:cNvSpPr>
          <p:nvPr>
            <p:ph type="sldNum" sz="quarter" idx="12"/>
          </p:nvPr>
        </p:nvSpPr>
        <p:spPr>
          <a:noFill/>
        </p:spPr>
        <p:txBody>
          <a:bodyPr/>
          <a:lstStyle/>
          <a:p>
            <a:fld id="{8B5217C1-FB5D-4470-94F4-98BB1A6C5CDE}" type="slidenum">
              <a:rPr lang="en-CA" smtClean="0">
                <a:latin typeface="Times New Roman" pitchFamily="18" charset="0"/>
                <a:cs typeface="Arial" charset="0"/>
              </a:rPr>
              <a:pPr/>
              <a:t>21</a:t>
            </a:fld>
            <a:endParaRPr lang="en-CA" smtClean="0">
              <a:latin typeface="Times New Roman" pitchFamily="18" charset="0"/>
              <a:cs typeface="Arial" charset="0"/>
            </a:endParaRPr>
          </a:p>
        </p:txBody>
      </p:sp>
      <p:sp>
        <p:nvSpPr>
          <p:cNvPr id="35842" name="Rectangle 2"/>
          <p:cNvSpPr>
            <a:spLocks noGrp="1" noChangeArrowheads="1"/>
          </p:cNvSpPr>
          <p:nvPr>
            <p:ph type="title" idx="4294967295"/>
          </p:nvPr>
        </p:nvSpPr>
        <p:spPr>
          <a:xfrm>
            <a:off x="381000" y="304800"/>
            <a:ext cx="8183562" cy="1052512"/>
          </a:xfrm>
        </p:spPr>
        <p:txBody>
          <a:bodyPr>
            <a:normAutofit fontScale="90000"/>
          </a:bodyPr>
          <a:lstStyle/>
          <a:p>
            <a:pPr eaLnBrk="1" hangingPunct="1"/>
            <a:r>
              <a:rPr lang="en-US" dirty="0" smtClean="0"/>
              <a:t>Lynn </a:t>
            </a:r>
            <a:r>
              <a:rPr lang="en-US" dirty="0" smtClean="0">
                <a:solidFill>
                  <a:srgbClr val="FF8D3E"/>
                </a:solidFill>
              </a:rPr>
              <a:t>Oldfield</a:t>
            </a:r>
            <a:r>
              <a:rPr lang="en-US" dirty="0" smtClean="0"/>
              <a:t>  of </a:t>
            </a:r>
            <a:br>
              <a:rPr lang="en-US" dirty="0" smtClean="0"/>
            </a:br>
            <a:r>
              <a:rPr lang="en-US" dirty="0" smtClean="0"/>
              <a:t>American Insurance Group</a:t>
            </a:r>
            <a:endParaRPr lang="en-CA" dirty="0" smtClean="0"/>
          </a:p>
        </p:txBody>
      </p:sp>
      <p:sp>
        <p:nvSpPr>
          <p:cNvPr id="35843" name="Rectangle 3"/>
          <p:cNvSpPr>
            <a:spLocks noGrp="1" noChangeArrowheads="1"/>
          </p:cNvSpPr>
          <p:nvPr>
            <p:ph idx="4294967295"/>
          </p:nvPr>
        </p:nvSpPr>
        <p:spPr>
          <a:xfrm>
            <a:off x="685800" y="1828800"/>
            <a:ext cx="8183562" cy="4187825"/>
          </a:xfrm>
        </p:spPr>
        <p:txBody>
          <a:bodyPr/>
          <a:lstStyle/>
          <a:p>
            <a:pPr marL="609600" indent="-609600" eaLnBrk="1" hangingPunct="1">
              <a:lnSpc>
                <a:spcPct val="90000"/>
              </a:lnSpc>
            </a:pPr>
            <a:r>
              <a:rPr lang="en-US" dirty="0" smtClean="0"/>
              <a:t>“</a:t>
            </a:r>
            <a:r>
              <a:rPr lang="en-US" dirty="0" smtClean="0">
                <a:solidFill>
                  <a:srgbClr val="0070C0"/>
                </a:solidFill>
              </a:rPr>
              <a:t>The key to preventative measures is the hiring practice</a:t>
            </a:r>
            <a:r>
              <a:rPr lang="en-US" dirty="0" smtClean="0"/>
              <a:t>”</a:t>
            </a:r>
          </a:p>
          <a:p>
            <a:pPr marL="609600" indent="-609600" eaLnBrk="1" hangingPunct="1">
              <a:lnSpc>
                <a:spcPct val="90000"/>
              </a:lnSpc>
            </a:pPr>
            <a:r>
              <a:rPr lang="en-US" b="1" u="sng" dirty="0" smtClean="0">
                <a:solidFill>
                  <a:srgbClr val="FF8D3E"/>
                </a:solidFill>
              </a:rPr>
              <a:t>Document</a:t>
            </a:r>
            <a:r>
              <a:rPr lang="en-US" dirty="0" smtClean="0">
                <a:solidFill>
                  <a:srgbClr val="FF8D3E"/>
                </a:solidFill>
              </a:rPr>
              <a:t> </a:t>
            </a:r>
            <a:r>
              <a:rPr lang="en-US" dirty="0" smtClean="0"/>
              <a:t>your procedures</a:t>
            </a:r>
          </a:p>
          <a:p>
            <a:pPr marL="990600" lvl="1" indent="-533400" eaLnBrk="1" hangingPunct="1">
              <a:lnSpc>
                <a:spcPct val="90000"/>
              </a:lnSpc>
              <a:buFontTx/>
              <a:buAutoNum type="alphaLcParenR"/>
            </a:pPr>
            <a:r>
              <a:rPr lang="en-US" b="1" dirty="0" smtClean="0">
                <a:solidFill>
                  <a:srgbClr val="FF8D3E"/>
                </a:solidFill>
              </a:rPr>
              <a:t>Screening</a:t>
            </a:r>
          </a:p>
          <a:p>
            <a:pPr marL="990600" lvl="1" indent="-533400" eaLnBrk="1" hangingPunct="1">
              <a:lnSpc>
                <a:spcPct val="90000"/>
              </a:lnSpc>
              <a:buFontTx/>
              <a:buAutoNum type="alphaLcParenR"/>
            </a:pPr>
            <a:r>
              <a:rPr lang="en-US" b="1" dirty="0" smtClean="0">
                <a:solidFill>
                  <a:srgbClr val="FF8D3E"/>
                </a:solidFill>
              </a:rPr>
              <a:t>Documented interviews</a:t>
            </a:r>
          </a:p>
          <a:p>
            <a:pPr marL="990600" lvl="1" indent="-533400" eaLnBrk="1" hangingPunct="1">
              <a:lnSpc>
                <a:spcPct val="90000"/>
              </a:lnSpc>
              <a:buFontTx/>
              <a:buAutoNum type="alphaLcParenR"/>
            </a:pPr>
            <a:r>
              <a:rPr lang="en-US" b="1" dirty="0" smtClean="0">
                <a:solidFill>
                  <a:srgbClr val="FF8D3E"/>
                </a:solidFill>
              </a:rPr>
              <a:t>Reference checks</a:t>
            </a:r>
          </a:p>
          <a:p>
            <a:pPr marL="990600" lvl="1" indent="-533400" eaLnBrk="1" hangingPunct="1">
              <a:lnSpc>
                <a:spcPct val="90000"/>
              </a:lnSpc>
              <a:buFontTx/>
              <a:buAutoNum type="alphaLcParenR"/>
            </a:pPr>
            <a:r>
              <a:rPr lang="en-US" b="1" dirty="0" smtClean="0">
                <a:solidFill>
                  <a:srgbClr val="FF8D3E"/>
                </a:solidFill>
              </a:rPr>
              <a:t>Police record checks</a:t>
            </a:r>
          </a:p>
          <a:p>
            <a:pPr marL="990600" lvl="1" indent="-533400" eaLnBrk="1" hangingPunct="1">
              <a:lnSpc>
                <a:spcPct val="90000"/>
              </a:lnSpc>
              <a:buFontTx/>
              <a:buAutoNum type="alphaLcParenR"/>
            </a:pPr>
            <a:r>
              <a:rPr lang="en-US" b="1" dirty="0" smtClean="0">
                <a:solidFill>
                  <a:srgbClr val="FF8D3E"/>
                </a:solidFill>
              </a:rPr>
              <a:t>Probationary period</a:t>
            </a:r>
            <a:r>
              <a:rPr lang="en-US" dirty="0" smtClean="0">
                <a:solidFill>
                  <a:srgbClr val="FF8D3E"/>
                </a:solidFill>
              </a:rPr>
              <a:t> </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Slide Number Placeholder 5"/>
          <p:cNvSpPr>
            <a:spLocks noGrp="1"/>
          </p:cNvSpPr>
          <p:nvPr>
            <p:ph type="sldNum" sz="quarter" idx="12"/>
          </p:nvPr>
        </p:nvSpPr>
        <p:spPr>
          <a:noFill/>
        </p:spPr>
        <p:txBody>
          <a:bodyPr/>
          <a:lstStyle/>
          <a:p>
            <a:fld id="{9165579B-E63F-4F08-A378-DC1CD9C2908F}" type="slidenum">
              <a:rPr lang="en-CA" smtClean="0">
                <a:latin typeface="Times New Roman" pitchFamily="18" charset="0"/>
                <a:cs typeface="Arial" charset="0"/>
              </a:rPr>
              <a:pPr/>
              <a:t>22</a:t>
            </a:fld>
            <a:endParaRPr lang="en-CA" smtClean="0">
              <a:latin typeface="Times New Roman" pitchFamily="18" charset="0"/>
              <a:cs typeface="Arial" charset="0"/>
            </a:endParaRPr>
          </a:p>
        </p:txBody>
      </p:sp>
      <p:sp>
        <p:nvSpPr>
          <p:cNvPr id="36866" name="Rectangle 2"/>
          <p:cNvSpPr>
            <a:spLocks noGrp="1" noChangeArrowheads="1"/>
          </p:cNvSpPr>
          <p:nvPr>
            <p:ph type="title" idx="4294967295"/>
          </p:nvPr>
        </p:nvSpPr>
        <p:spPr>
          <a:xfrm>
            <a:off x="533400" y="228600"/>
            <a:ext cx="8183562" cy="1052512"/>
          </a:xfrm>
        </p:spPr>
        <p:txBody>
          <a:bodyPr/>
          <a:lstStyle/>
          <a:p>
            <a:pPr eaLnBrk="1" hangingPunct="1"/>
            <a:r>
              <a:rPr lang="en-US" dirty="0" smtClean="0"/>
              <a:t>Employer Responsibility</a:t>
            </a:r>
            <a:endParaRPr lang="en-CA" dirty="0" smtClean="0"/>
          </a:p>
        </p:txBody>
      </p:sp>
      <p:sp>
        <p:nvSpPr>
          <p:cNvPr id="36867" name="Rectangle 3"/>
          <p:cNvSpPr>
            <a:spLocks noGrp="1" noChangeArrowheads="1"/>
          </p:cNvSpPr>
          <p:nvPr>
            <p:ph idx="4294967295"/>
          </p:nvPr>
        </p:nvSpPr>
        <p:spPr>
          <a:xfrm>
            <a:off x="609600" y="1295400"/>
            <a:ext cx="8183562" cy="4187825"/>
          </a:xfrm>
        </p:spPr>
        <p:txBody>
          <a:bodyPr/>
          <a:lstStyle/>
          <a:p>
            <a:pPr eaLnBrk="1" hangingPunct="1"/>
            <a:r>
              <a:rPr lang="en-US" dirty="0" smtClean="0"/>
              <a:t>Failure to take the appropriate investigative action may make the </a:t>
            </a:r>
            <a:r>
              <a:rPr lang="en-US" b="1" u="sng" dirty="0" smtClean="0">
                <a:solidFill>
                  <a:srgbClr val="0000FF"/>
                </a:solidFill>
              </a:rPr>
              <a:t>employer fully liable for all actions</a:t>
            </a:r>
            <a:r>
              <a:rPr lang="en-US" b="1" u="sng" dirty="0" smtClean="0"/>
              <a:t> </a:t>
            </a:r>
            <a:r>
              <a:rPr lang="en-US" dirty="0" smtClean="0"/>
              <a:t> of the employee &amp; be held accountable for such actions of the employee and the inaction of </a:t>
            </a:r>
          </a:p>
          <a:p>
            <a:pPr eaLnBrk="1" hangingPunct="1">
              <a:buFontTx/>
              <a:buNone/>
            </a:pPr>
            <a:r>
              <a:rPr lang="en-US" dirty="0" smtClean="0"/>
              <a:t>    proper investigation by </a:t>
            </a:r>
          </a:p>
          <a:p>
            <a:pPr eaLnBrk="1" hangingPunct="1">
              <a:buFontTx/>
              <a:buNone/>
            </a:pPr>
            <a:r>
              <a:rPr lang="en-US" dirty="0" smtClean="0"/>
              <a:t>    the employer</a:t>
            </a:r>
            <a:endParaRPr lang="en-CA" dirty="0" smtClean="0"/>
          </a:p>
          <a:p>
            <a:pPr eaLnBrk="1" hangingPunct="1"/>
            <a:endParaRPr lang="en-CA" dirty="0" smtClean="0"/>
          </a:p>
        </p:txBody>
      </p:sp>
      <p:pic>
        <p:nvPicPr>
          <p:cNvPr id="36868" name="Picture 4" descr="c:\Program Files\Common Files\Microsoft Shared\Clipart\cagcat50\pe01460_.wmf"/>
          <p:cNvPicPr>
            <a:picLocks noChangeAspect="1" noChangeArrowheads="1"/>
          </p:cNvPicPr>
          <p:nvPr/>
        </p:nvPicPr>
        <p:blipFill>
          <a:blip r:embed="rId2" cstate="print"/>
          <a:srcRect/>
          <a:stretch>
            <a:fillRect/>
          </a:stretch>
        </p:blipFill>
        <p:spPr bwMode="auto">
          <a:xfrm>
            <a:off x="6351588" y="3389313"/>
            <a:ext cx="2792412" cy="346868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Slide Number Placeholder 5"/>
          <p:cNvSpPr>
            <a:spLocks noGrp="1"/>
          </p:cNvSpPr>
          <p:nvPr>
            <p:ph type="sldNum" sz="quarter" idx="12"/>
          </p:nvPr>
        </p:nvSpPr>
        <p:spPr>
          <a:noFill/>
        </p:spPr>
        <p:txBody>
          <a:bodyPr/>
          <a:lstStyle/>
          <a:p>
            <a:fld id="{19BB12E5-D3D7-4F39-9FA8-612F0FC2268F}" type="slidenum">
              <a:rPr lang="en-CA" smtClean="0">
                <a:latin typeface="Times New Roman" pitchFamily="18" charset="0"/>
                <a:cs typeface="Arial" charset="0"/>
              </a:rPr>
              <a:pPr/>
              <a:t>23</a:t>
            </a:fld>
            <a:endParaRPr lang="en-CA" smtClean="0">
              <a:latin typeface="Times New Roman" pitchFamily="18" charset="0"/>
              <a:cs typeface="Arial" charset="0"/>
            </a:endParaRPr>
          </a:p>
        </p:txBody>
      </p:sp>
      <p:sp>
        <p:nvSpPr>
          <p:cNvPr id="37890" name="Rectangle 3"/>
          <p:cNvSpPr>
            <a:spLocks noGrp="1" noChangeArrowheads="1"/>
          </p:cNvSpPr>
          <p:nvPr>
            <p:ph idx="4294967295"/>
          </p:nvPr>
        </p:nvSpPr>
        <p:spPr>
          <a:xfrm>
            <a:off x="1676400" y="228600"/>
            <a:ext cx="6811962" cy="3429000"/>
          </a:xfrm>
        </p:spPr>
        <p:txBody>
          <a:bodyPr>
            <a:normAutofit lnSpcReduction="10000"/>
          </a:bodyPr>
          <a:lstStyle/>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r>
              <a:rPr lang="en-US" dirty="0" smtClean="0"/>
              <a:t>Easiest form of harassment</a:t>
            </a:r>
          </a:p>
          <a:p>
            <a:pPr eaLnBrk="1" hangingPunct="1">
              <a:lnSpc>
                <a:spcPct val="90000"/>
              </a:lnSpc>
            </a:pPr>
            <a:r>
              <a:rPr lang="en-US" dirty="0" smtClean="0"/>
              <a:t>Involves the </a:t>
            </a:r>
            <a:r>
              <a:rPr lang="en-US" b="1" u="sng" dirty="0" smtClean="0">
                <a:solidFill>
                  <a:srgbClr val="FF8D3E"/>
                </a:solidFill>
              </a:rPr>
              <a:t>absolute abuse </a:t>
            </a:r>
            <a:r>
              <a:rPr lang="en-US" dirty="0" smtClean="0">
                <a:solidFill>
                  <a:srgbClr val="FF8D3E"/>
                </a:solidFill>
              </a:rPr>
              <a:t> </a:t>
            </a:r>
            <a:r>
              <a:rPr lang="en-US" dirty="0" smtClean="0"/>
              <a:t>of power and authority</a:t>
            </a:r>
          </a:p>
          <a:p>
            <a:pPr eaLnBrk="1" hangingPunct="1">
              <a:lnSpc>
                <a:spcPct val="90000"/>
              </a:lnSpc>
            </a:pPr>
            <a:r>
              <a:rPr lang="en-US" dirty="0" smtClean="0"/>
              <a:t>Courts hold </a:t>
            </a:r>
            <a:r>
              <a:rPr lang="en-US" b="1" u="sng" dirty="0" smtClean="0">
                <a:solidFill>
                  <a:srgbClr val="FF8D3E"/>
                </a:solidFill>
              </a:rPr>
              <a:t>employers strictly liable</a:t>
            </a:r>
            <a:r>
              <a:rPr lang="en-US" dirty="0" smtClean="0">
                <a:solidFill>
                  <a:srgbClr val="FF8D3E"/>
                </a:solidFill>
              </a:rPr>
              <a:t> </a:t>
            </a:r>
            <a:r>
              <a:rPr lang="en-US" dirty="0" smtClean="0"/>
              <a:t>for the acts of the supervisory employee</a:t>
            </a:r>
            <a:endParaRPr lang="en-CA" dirty="0" smtClean="0"/>
          </a:p>
        </p:txBody>
      </p:sp>
      <p:pic>
        <p:nvPicPr>
          <p:cNvPr id="37891" name="Picture 4" descr="c:\Program Files\Common Files\Microsoft Shared\Clipart\cagcat50\bd05515_.wmf"/>
          <p:cNvPicPr>
            <a:picLocks noChangeAspect="1" noChangeArrowheads="1"/>
          </p:cNvPicPr>
          <p:nvPr/>
        </p:nvPicPr>
        <p:blipFill>
          <a:blip r:embed="rId2" cstate="print"/>
          <a:srcRect/>
          <a:stretch>
            <a:fillRect/>
          </a:stretch>
        </p:blipFill>
        <p:spPr bwMode="auto">
          <a:xfrm>
            <a:off x="609600" y="2971800"/>
            <a:ext cx="3181350" cy="34194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Slide Number Placeholder 5"/>
          <p:cNvSpPr>
            <a:spLocks noGrp="1"/>
          </p:cNvSpPr>
          <p:nvPr>
            <p:ph type="sldNum" sz="quarter" idx="12"/>
          </p:nvPr>
        </p:nvSpPr>
        <p:spPr>
          <a:noFill/>
        </p:spPr>
        <p:txBody>
          <a:bodyPr/>
          <a:lstStyle/>
          <a:p>
            <a:fld id="{CFFA6FD6-6183-421A-B3AC-50210A9AB05E}" type="slidenum">
              <a:rPr lang="en-CA" smtClean="0">
                <a:latin typeface="Times New Roman" pitchFamily="18" charset="0"/>
                <a:cs typeface="Arial" charset="0"/>
              </a:rPr>
              <a:pPr/>
              <a:t>24</a:t>
            </a:fld>
            <a:endParaRPr lang="en-CA" smtClean="0">
              <a:latin typeface="Times New Roman" pitchFamily="18" charset="0"/>
              <a:cs typeface="Arial" charset="0"/>
            </a:endParaRPr>
          </a:p>
        </p:txBody>
      </p:sp>
      <p:sp>
        <p:nvSpPr>
          <p:cNvPr id="38914" name="Rectangle 2"/>
          <p:cNvSpPr>
            <a:spLocks noGrp="1" noChangeArrowheads="1"/>
          </p:cNvSpPr>
          <p:nvPr>
            <p:ph type="title" idx="4294967295"/>
          </p:nvPr>
        </p:nvSpPr>
        <p:spPr>
          <a:xfrm>
            <a:off x="381000" y="533400"/>
            <a:ext cx="8183562" cy="1052512"/>
          </a:xfrm>
        </p:spPr>
        <p:txBody>
          <a:bodyPr>
            <a:normAutofit fontScale="90000"/>
          </a:bodyPr>
          <a:lstStyle/>
          <a:p>
            <a:pPr eaLnBrk="1" hangingPunct="1"/>
            <a:r>
              <a:rPr lang="en-US" dirty="0" smtClean="0"/>
              <a:t>Employers Liability</a:t>
            </a:r>
            <a:br>
              <a:rPr lang="en-US" dirty="0" smtClean="0"/>
            </a:br>
            <a:r>
              <a:rPr lang="en-US" dirty="0" smtClean="0"/>
              <a:t>Supervisory Staff</a:t>
            </a:r>
            <a:endParaRPr lang="en-CA" dirty="0" smtClean="0"/>
          </a:p>
        </p:txBody>
      </p:sp>
      <p:sp>
        <p:nvSpPr>
          <p:cNvPr id="38915" name="Rectangle 3"/>
          <p:cNvSpPr>
            <a:spLocks noGrp="1" noChangeArrowheads="1"/>
          </p:cNvSpPr>
          <p:nvPr>
            <p:ph idx="4294967295"/>
          </p:nvPr>
        </p:nvSpPr>
        <p:spPr>
          <a:xfrm>
            <a:off x="960438" y="1752600"/>
            <a:ext cx="8183562" cy="3203575"/>
          </a:xfrm>
        </p:spPr>
        <p:txBody>
          <a:bodyPr/>
          <a:lstStyle/>
          <a:p>
            <a:pPr eaLnBrk="1" hangingPunct="1"/>
            <a:endParaRPr lang="en-US" dirty="0" smtClean="0"/>
          </a:p>
          <a:p>
            <a:pPr eaLnBrk="1" hangingPunct="1"/>
            <a:r>
              <a:rPr lang="en-US" dirty="0" smtClean="0"/>
              <a:t>Can be held accountable for supervisory employees actions due to the </a:t>
            </a:r>
            <a:r>
              <a:rPr lang="en-US" b="1" dirty="0" smtClean="0">
                <a:solidFill>
                  <a:srgbClr val="0000FF"/>
                </a:solidFill>
              </a:rPr>
              <a:t>master-servant</a:t>
            </a:r>
            <a:r>
              <a:rPr lang="en-US" dirty="0" smtClean="0"/>
              <a:t> relationship</a:t>
            </a:r>
          </a:p>
          <a:p>
            <a:pPr eaLnBrk="1" hangingPunct="1"/>
            <a:endParaRPr lang="en-US" u="sng" dirty="0" smtClean="0"/>
          </a:p>
          <a:p>
            <a:pPr eaLnBrk="1" hangingPunct="1"/>
            <a:r>
              <a:rPr lang="en-US" b="1" u="sng" dirty="0" smtClean="0">
                <a:solidFill>
                  <a:srgbClr val="FF8D3E"/>
                </a:solidFill>
              </a:rPr>
              <a:t>Strictly</a:t>
            </a:r>
            <a:r>
              <a:rPr lang="en-US" b="1" dirty="0" smtClean="0">
                <a:solidFill>
                  <a:srgbClr val="FF8D3E"/>
                </a:solidFill>
              </a:rPr>
              <a:t> liable</a:t>
            </a:r>
            <a:r>
              <a:rPr lang="en-US" dirty="0" smtClean="0">
                <a:solidFill>
                  <a:srgbClr val="FF8D3E"/>
                </a:solidFill>
              </a:rPr>
              <a:t> </a:t>
            </a:r>
          </a:p>
          <a:p>
            <a:pPr eaLnBrk="1" hangingPunct="1">
              <a:buFontTx/>
              <a:buNone/>
            </a:pPr>
            <a:endParaRPr lang="en-CA" u="sng"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Slide Number Placeholder 5"/>
          <p:cNvSpPr>
            <a:spLocks noGrp="1"/>
          </p:cNvSpPr>
          <p:nvPr>
            <p:ph type="sldNum" sz="quarter" idx="12"/>
          </p:nvPr>
        </p:nvSpPr>
        <p:spPr>
          <a:noFill/>
        </p:spPr>
        <p:txBody>
          <a:bodyPr/>
          <a:lstStyle/>
          <a:p>
            <a:fld id="{00BFEA6C-61CC-4CF2-AB40-C984887C3A0E}" type="slidenum">
              <a:rPr lang="en-CA" smtClean="0">
                <a:latin typeface="Times New Roman" pitchFamily="18" charset="0"/>
                <a:cs typeface="Arial" charset="0"/>
              </a:rPr>
              <a:pPr/>
              <a:t>25</a:t>
            </a:fld>
            <a:endParaRPr lang="en-CA" smtClean="0">
              <a:latin typeface="Times New Roman" pitchFamily="18" charset="0"/>
              <a:cs typeface="Arial" charset="0"/>
            </a:endParaRPr>
          </a:p>
        </p:txBody>
      </p:sp>
      <p:sp>
        <p:nvSpPr>
          <p:cNvPr id="39938" name="Rectangle 2"/>
          <p:cNvSpPr>
            <a:spLocks noGrp="1" noChangeArrowheads="1"/>
          </p:cNvSpPr>
          <p:nvPr>
            <p:ph type="title" idx="4294967295"/>
          </p:nvPr>
        </p:nvSpPr>
        <p:spPr>
          <a:xfrm>
            <a:off x="457200" y="457200"/>
            <a:ext cx="8183562" cy="1052512"/>
          </a:xfrm>
        </p:spPr>
        <p:txBody>
          <a:bodyPr/>
          <a:lstStyle/>
          <a:p>
            <a:pPr eaLnBrk="1" hangingPunct="1"/>
            <a:r>
              <a:rPr lang="en-US" dirty="0" smtClean="0"/>
              <a:t>Non Supervisory Staff</a:t>
            </a:r>
            <a:endParaRPr lang="en-CA" dirty="0" smtClean="0"/>
          </a:p>
        </p:txBody>
      </p:sp>
      <p:sp>
        <p:nvSpPr>
          <p:cNvPr id="39939" name="Rectangle 3"/>
          <p:cNvSpPr>
            <a:spLocks noGrp="1" noChangeArrowheads="1"/>
          </p:cNvSpPr>
          <p:nvPr>
            <p:ph idx="4294967295"/>
          </p:nvPr>
        </p:nvSpPr>
        <p:spPr>
          <a:xfrm>
            <a:off x="533400" y="1752600"/>
            <a:ext cx="8183562" cy="2593975"/>
          </a:xfrm>
        </p:spPr>
        <p:txBody>
          <a:bodyPr/>
          <a:lstStyle/>
          <a:p>
            <a:pPr eaLnBrk="1" hangingPunct="1"/>
            <a:r>
              <a:rPr lang="en-US" dirty="0" smtClean="0"/>
              <a:t>If the employer had a knowledge or a </a:t>
            </a:r>
            <a:r>
              <a:rPr lang="en-US" b="1" dirty="0" smtClean="0">
                <a:solidFill>
                  <a:srgbClr val="FF8D3E"/>
                </a:solidFill>
              </a:rPr>
              <a:t>constructive knowledge and failed to investigate and remedy the situation</a:t>
            </a:r>
            <a:r>
              <a:rPr lang="en-US" dirty="0" smtClean="0"/>
              <a:t>, the courts </a:t>
            </a:r>
            <a:r>
              <a:rPr lang="en-US" b="1" u="sng" dirty="0" smtClean="0">
                <a:solidFill>
                  <a:srgbClr val="0000FF"/>
                </a:solidFill>
              </a:rPr>
              <a:t>may and will</a:t>
            </a:r>
            <a:r>
              <a:rPr lang="en-US" dirty="0" smtClean="0"/>
              <a:t> rule against the employer</a:t>
            </a:r>
            <a:endParaRPr lang="en-CA"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Slide Number Placeholder 5"/>
          <p:cNvSpPr>
            <a:spLocks noGrp="1"/>
          </p:cNvSpPr>
          <p:nvPr>
            <p:ph type="sldNum" sz="quarter" idx="12"/>
          </p:nvPr>
        </p:nvSpPr>
        <p:spPr>
          <a:noFill/>
        </p:spPr>
        <p:txBody>
          <a:bodyPr/>
          <a:lstStyle/>
          <a:p>
            <a:fld id="{56239F11-7C2B-46EF-9D1B-80D8732769C9}" type="slidenum">
              <a:rPr lang="en-CA" smtClean="0">
                <a:latin typeface="Times New Roman" pitchFamily="18" charset="0"/>
                <a:cs typeface="Arial" charset="0"/>
              </a:rPr>
              <a:pPr/>
              <a:t>26</a:t>
            </a:fld>
            <a:endParaRPr lang="en-CA" smtClean="0">
              <a:latin typeface="Times New Roman" pitchFamily="18" charset="0"/>
              <a:cs typeface="Arial" charset="0"/>
            </a:endParaRPr>
          </a:p>
        </p:txBody>
      </p:sp>
      <p:sp>
        <p:nvSpPr>
          <p:cNvPr id="40962" name="Rectangle 2"/>
          <p:cNvSpPr>
            <a:spLocks noGrp="1" noChangeArrowheads="1"/>
          </p:cNvSpPr>
          <p:nvPr>
            <p:ph type="title" idx="4294967295"/>
          </p:nvPr>
        </p:nvSpPr>
        <p:spPr>
          <a:xfrm>
            <a:off x="457200" y="838200"/>
            <a:ext cx="8183562" cy="1052512"/>
          </a:xfrm>
        </p:spPr>
        <p:txBody>
          <a:bodyPr/>
          <a:lstStyle/>
          <a:p>
            <a:pPr eaLnBrk="1" hangingPunct="1"/>
            <a:r>
              <a:rPr lang="en-US" dirty="0" smtClean="0"/>
              <a:t>Non Employees</a:t>
            </a:r>
            <a:endParaRPr lang="en-CA" dirty="0" smtClean="0"/>
          </a:p>
        </p:txBody>
      </p:sp>
      <p:sp>
        <p:nvSpPr>
          <p:cNvPr id="40963" name="Rectangle 3"/>
          <p:cNvSpPr>
            <a:spLocks noGrp="1" noChangeArrowheads="1"/>
          </p:cNvSpPr>
          <p:nvPr>
            <p:ph idx="4294967295"/>
          </p:nvPr>
        </p:nvSpPr>
        <p:spPr>
          <a:xfrm>
            <a:off x="685800" y="1828800"/>
            <a:ext cx="8183562" cy="3508375"/>
          </a:xfrm>
        </p:spPr>
        <p:txBody>
          <a:bodyPr/>
          <a:lstStyle/>
          <a:p>
            <a:pPr eaLnBrk="1" hangingPunct="1"/>
            <a:endParaRPr lang="en-US" dirty="0" smtClean="0"/>
          </a:p>
          <a:p>
            <a:pPr eaLnBrk="1" hangingPunct="1"/>
            <a:r>
              <a:rPr lang="en-US" dirty="0" smtClean="0"/>
              <a:t>The employer may also be held liable by the acts of the employer’s independent contracts and other non-employees, </a:t>
            </a:r>
            <a:r>
              <a:rPr lang="en-US" b="1" dirty="0" smtClean="0">
                <a:solidFill>
                  <a:srgbClr val="0000FF"/>
                </a:solidFill>
              </a:rPr>
              <a:t>including volunteers</a:t>
            </a:r>
            <a:r>
              <a:rPr lang="en-US" dirty="0" smtClean="0"/>
              <a:t>, in which the employer had knowledge and failed to remedy the situation</a:t>
            </a:r>
            <a:endParaRPr lang="en-CA"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Slide Number Placeholder 5"/>
          <p:cNvSpPr>
            <a:spLocks noGrp="1"/>
          </p:cNvSpPr>
          <p:nvPr>
            <p:ph type="sldNum" sz="quarter" idx="12"/>
          </p:nvPr>
        </p:nvSpPr>
        <p:spPr>
          <a:noFill/>
        </p:spPr>
        <p:txBody>
          <a:bodyPr/>
          <a:lstStyle/>
          <a:p>
            <a:fld id="{94AABA55-FFD4-4010-B1E9-0AE813DF2AB3}" type="slidenum">
              <a:rPr lang="en-CA" smtClean="0">
                <a:latin typeface="Times New Roman" pitchFamily="18" charset="0"/>
                <a:cs typeface="Arial" charset="0"/>
              </a:rPr>
              <a:pPr/>
              <a:t>27</a:t>
            </a:fld>
            <a:endParaRPr lang="en-CA" smtClean="0">
              <a:latin typeface="Times New Roman" pitchFamily="18" charset="0"/>
              <a:cs typeface="Arial" charset="0"/>
            </a:endParaRPr>
          </a:p>
        </p:txBody>
      </p:sp>
      <p:sp>
        <p:nvSpPr>
          <p:cNvPr id="41986" name="Rectangle 2"/>
          <p:cNvSpPr>
            <a:spLocks noGrp="1" noChangeArrowheads="1"/>
          </p:cNvSpPr>
          <p:nvPr>
            <p:ph type="title" idx="4294967295"/>
          </p:nvPr>
        </p:nvSpPr>
        <p:spPr>
          <a:xfrm>
            <a:off x="381000" y="152400"/>
            <a:ext cx="8183562" cy="1052512"/>
          </a:xfrm>
        </p:spPr>
        <p:txBody>
          <a:bodyPr/>
          <a:lstStyle/>
          <a:p>
            <a:pPr eaLnBrk="1" hangingPunct="1"/>
            <a:r>
              <a:rPr lang="en-US" dirty="0" smtClean="0"/>
              <a:t>Teachers</a:t>
            </a:r>
            <a:endParaRPr lang="en-CA" dirty="0" smtClean="0"/>
          </a:p>
        </p:txBody>
      </p:sp>
      <p:sp>
        <p:nvSpPr>
          <p:cNvPr id="41987" name="Rectangle 3"/>
          <p:cNvSpPr>
            <a:spLocks noGrp="1" noChangeArrowheads="1"/>
          </p:cNvSpPr>
          <p:nvPr>
            <p:ph idx="4294967295"/>
          </p:nvPr>
        </p:nvSpPr>
        <p:spPr>
          <a:xfrm>
            <a:off x="685800" y="1752600"/>
            <a:ext cx="8183562" cy="4187825"/>
          </a:xfrm>
          <a:ln>
            <a:noFill/>
          </a:ln>
        </p:spPr>
        <p:txBody>
          <a:bodyPr/>
          <a:lstStyle/>
          <a:p>
            <a:pPr eaLnBrk="1" hangingPunct="1"/>
            <a:r>
              <a:rPr lang="en-US" dirty="0" smtClean="0"/>
              <a:t>Unfortunate part is the accusers may be  minors and protected by law so that the accused can not sue the minor</a:t>
            </a:r>
          </a:p>
          <a:p>
            <a:pPr eaLnBrk="1" hangingPunct="1"/>
            <a:r>
              <a:rPr lang="en-US" b="1" dirty="0" smtClean="0">
                <a:solidFill>
                  <a:srgbClr val="FF8D3E"/>
                </a:solidFill>
              </a:rPr>
              <a:t>Often found in cases involving teachers and students  (</a:t>
            </a:r>
            <a:r>
              <a:rPr lang="en-US" b="1" i="1" dirty="0" smtClean="0">
                <a:solidFill>
                  <a:srgbClr val="FF8D3E"/>
                </a:solidFill>
              </a:rPr>
              <a:t>Sunday School teachers</a:t>
            </a:r>
            <a:r>
              <a:rPr lang="en-US" b="1" dirty="0" smtClean="0">
                <a:solidFill>
                  <a:srgbClr val="FF8D3E"/>
                </a:solidFill>
              </a:rPr>
              <a:t>!)</a:t>
            </a:r>
          </a:p>
          <a:p>
            <a:pPr eaLnBrk="1" hangingPunct="1"/>
            <a:r>
              <a:rPr lang="en-US" dirty="0" smtClean="0"/>
              <a:t>Many careers and lives are at stake if action is not taken</a:t>
            </a:r>
            <a:endParaRPr lang="en-CA" dirty="0" smtClean="0"/>
          </a:p>
        </p:txBody>
      </p:sp>
      <p:pic>
        <p:nvPicPr>
          <p:cNvPr id="41988" name="Picture 4" descr="c:\Program Files\Common Files\Microsoft Shared\Clipart\cagcat50\pe03254_.wmf"/>
          <p:cNvPicPr>
            <a:picLocks noChangeAspect="1" noChangeArrowheads="1"/>
          </p:cNvPicPr>
          <p:nvPr/>
        </p:nvPicPr>
        <p:blipFill>
          <a:blip r:embed="rId2" cstate="print"/>
          <a:srcRect/>
          <a:stretch>
            <a:fillRect/>
          </a:stretch>
        </p:blipFill>
        <p:spPr bwMode="auto">
          <a:xfrm>
            <a:off x="7010400" y="609600"/>
            <a:ext cx="1408113" cy="126841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Rectangle 2"/>
          <p:cNvSpPr>
            <a:spLocks noGrp="1" noChangeArrowheads="1"/>
          </p:cNvSpPr>
          <p:nvPr>
            <p:ph type="ctrTitle" idx="4294967295"/>
          </p:nvPr>
        </p:nvSpPr>
        <p:spPr>
          <a:xfrm>
            <a:off x="1371600" y="2133600"/>
            <a:ext cx="7772400" cy="1143000"/>
          </a:xfrm>
        </p:spPr>
        <p:txBody>
          <a:bodyPr/>
          <a:lstStyle/>
          <a:p>
            <a:pPr eaLnBrk="1" hangingPunct="1"/>
            <a:r>
              <a:rPr lang="en-US" dirty="0" smtClean="0"/>
              <a:t>Preventive Measures</a:t>
            </a:r>
            <a:endParaRPr lang="en-CA"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Slide Number Placeholder 5"/>
          <p:cNvSpPr>
            <a:spLocks noGrp="1"/>
          </p:cNvSpPr>
          <p:nvPr>
            <p:ph type="sldNum" sz="quarter" idx="12"/>
          </p:nvPr>
        </p:nvSpPr>
        <p:spPr>
          <a:noFill/>
        </p:spPr>
        <p:txBody>
          <a:bodyPr/>
          <a:lstStyle/>
          <a:p>
            <a:fld id="{5F9DBEC6-3445-41CB-B3A3-F8BC8DFFFE37}" type="slidenum">
              <a:rPr lang="en-CA" smtClean="0">
                <a:latin typeface="Times New Roman" pitchFamily="18" charset="0"/>
                <a:cs typeface="Arial" charset="0"/>
              </a:rPr>
              <a:pPr/>
              <a:t>29</a:t>
            </a:fld>
            <a:endParaRPr lang="en-CA" smtClean="0">
              <a:latin typeface="Times New Roman" pitchFamily="18" charset="0"/>
              <a:cs typeface="Arial" charset="0"/>
            </a:endParaRPr>
          </a:p>
        </p:txBody>
      </p:sp>
      <p:sp>
        <p:nvSpPr>
          <p:cNvPr id="44034" name="Rectangle 2"/>
          <p:cNvSpPr>
            <a:spLocks noGrp="1" noChangeArrowheads="1"/>
          </p:cNvSpPr>
          <p:nvPr>
            <p:ph type="title" idx="4294967295"/>
          </p:nvPr>
        </p:nvSpPr>
        <p:spPr>
          <a:xfrm>
            <a:off x="457200" y="381000"/>
            <a:ext cx="8183562" cy="1052512"/>
          </a:xfrm>
        </p:spPr>
        <p:txBody>
          <a:bodyPr>
            <a:normAutofit fontScale="90000"/>
          </a:bodyPr>
          <a:lstStyle/>
          <a:p>
            <a:pPr eaLnBrk="1" hangingPunct="1"/>
            <a:r>
              <a:rPr lang="en-US" b="1" dirty="0" smtClean="0">
                <a:solidFill>
                  <a:srgbClr val="FF8D3E"/>
                </a:solidFill>
              </a:rPr>
              <a:t>Develop a Sexual Harassment Policy</a:t>
            </a:r>
            <a:endParaRPr lang="en-CA" b="1" dirty="0" smtClean="0">
              <a:solidFill>
                <a:srgbClr val="FF8D3E"/>
              </a:solidFill>
            </a:endParaRPr>
          </a:p>
        </p:txBody>
      </p:sp>
      <p:sp>
        <p:nvSpPr>
          <p:cNvPr id="44035" name="Rectangle 3"/>
          <p:cNvSpPr>
            <a:spLocks noGrp="1" noChangeArrowheads="1"/>
          </p:cNvSpPr>
          <p:nvPr>
            <p:ph idx="4294967295"/>
          </p:nvPr>
        </p:nvSpPr>
        <p:spPr>
          <a:xfrm>
            <a:off x="609600" y="1447800"/>
            <a:ext cx="8183562" cy="4187825"/>
          </a:xfrm>
        </p:spPr>
        <p:txBody>
          <a:bodyPr/>
          <a:lstStyle/>
          <a:p>
            <a:pPr eaLnBrk="1" hangingPunct="1"/>
            <a:r>
              <a:rPr lang="en-US" b="1" dirty="0" smtClean="0">
                <a:solidFill>
                  <a:srgbClr val="0000FF"/>
                </a:solidFill>
              </a:rPr>
              <a:t>Prevention</a:t>
            </a:r>
            <a:r>
              <a:rPr lang="en-US" dirty="0" smtClean="0"/>
              <a:t> is the best cure</a:t>
            </a:r>
          </a:p>
          <a:p>
            <a:pPr eaLnBrk="1" hangingPunct="1"/>
            <a:r>
              <a:rPr lang="en-US" b="1" dirty="0" smtClean="0">
                <a:solidFill>
                  <a:srgbClr val="0000FF"/>
                </a:solidFill>
              </a:rPr>
              <a:t>Written policy</a:t>
            </a:r>
            <a:r>
              <a:rPr lang="en-US" dirty="0" smtClean="0"/>
              <a:t> must be integrated into the organization’s culture, values and ethics</a:t>
            </a:r>
          </a:p>
          <a:p>
            <a:pPr eaLnBrk="1" hangingPunct="1"/>
            <a:r>
              <a:rPr lang="en-US" dirty="0" smtClean="0"/>
              <a:t>Proper </a:t>
            </a:r>
            <a:r>
              <a:rPr lang="en-US" b="1" dirty="0" smtClean="0">
                <a:solidFill>
                  <a:srgbClr val="0000FF"/>
                </a:solidFill>
              </a:rPr>
              <a:t>communication and education</a:t>
            </a:r>
            <a:r>
              <a:rPr lang="en-US" dirty="0" smtClean="0"/>
              <a:t> of all </a:t>
            </a:r>
            <a:r>
              <a:rPr lang="en-US" b="1" dirty="0" smtClean="0">
                <a:solidFill>
                  <a:srgbClr val="0000FF"/>
                </a:solidFill>
              </a:rPr>
              <a:t>existing staff</a:t>
            </a:r>
            <a:r>
              <a:rPr lang="en-US" dirty="0" smtClean="0"/>
              <a:t> and </a:t>
            </a:r>
            <a:r>
              <a:rPr lang="en-US" b="1" u="sng" dirty="0" smtClean="0">
                <a:solidFill>
                  <a:srgbClr val="0000FF"/>
                </a:solidFill>
              </a:rPr>
              <a:t>ALL</a:t>
            </a:r>
            <a:r>
              <a:rPr lang="en-US" b="1" dirty="0" smtClean="0">
                <a:solidFill>
                  <a:srgbClr val="0000FF"/>
                </a:solidFill>
              </a:rPr>
              <a:t> new employees/volunteers</a:t>
            </a:r>
            <a:r>
              <a:rPr lang="en-US" dirty="0" smtClean="0"/>
              <a:t> is critical</a:t>
            </a:r>
            <a:endParaRPr lang="en-CA" dirty="0" smtClean="0"/>
          </a:p>
        </p:txBody>
      </p:sp>
      <p:pic>
        <p:nvPicPr>
          <p:cNvPr id="44036" name="Picture 4" descr="c:\Program Files\Common Files\Microsoft Shared\Clipart\cagcat50\pe01561_.wmf"/>
          <p:cNvPicPr>
            <a:picLocks noChangeAspect="1" noChangeArrowheads="1"/>
          </p:cNvPicPr>
          <p:nvPr/>
        </p:nvPicPr>
        <p:blipFill>
          <a:blip r:embed="rId2" cstate="print"/>
          <a:srcRect/>
          <a:stretch>
            <a:fillRect/>
          </a:stretch>
        </p:blipFill>
        <p:spPr bwMode="auto">
          <a:xfrm>
            <a:off x="5334000" y="4548942"/>
            <a:ext cx="2895600" cy="192170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2"/>
          <p:cNvSpPr>
            <a:spLocks noGrp="1" noChangeArrowheads="1"/>
          </p:cNvSpPr>
          <p:nvPr>
            <p:ph type="ctrTitle" idx="4294967295"/>
          </p:nvPr>
        </p:nvSpPr>
        <p:spPr>
          <a:xfrm>
            <a:off x="685800" y="762000"/>
            <a:ext cx="6334125" cy="576263"/>
          </a:xfrm>
        </p:spPr>
        <p:txBody>
          <a:bodyPr>
            <a:noAutofit/>
          </a:bodyPr>
          <a:lstStyle/>
          <a:p>
            <a:r>
              <a:rPr lang="en-US" sz="2800" b="1" dirty="0" smtClean="0"/>
              <a:t>Be “as wise” as serpents……………Matt 10:16</a:t>
            </a:r>
          </a:p>
        </p:txBody>
      </p:sp>
      <p:pic>
        <p:nvPicPr>
          <p:cNvPr id="1026" name="Picture 2" descr="C:\Documents and Settings\awingfield\Local Settings\Temporary Internet Files\Content.IE5\LYECR834\MP900314282[1].jpg"/>
          <p:cNvPicPr>
            <a:picLocks noChangeAspect="1" noChangeArrowheads="1"/>
          </p:cNvPicPr>
          <p:nvPr/>
        </p:nvPicPr>
        <p:blipFill>
          <a:blip r:embed="rId2" cstate="print"/>
          <a:srcRect/>
          <a:stretch>
            <a:fillRect/>
          </a:stretch>
        </p:blipFill>
        <p:spPr bwMode="auto">
          <a:xfrm>
            <a:off x="457200" y="1524000"/>
            <a:ext cx="8299010" cy="4191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Slide Number Placeholder 5"/>
          <p:cNvSpPr>
            <a:spLocks noGrp="1"/>
          </p:cNvSpPr>
          <p:nvPr>
            <p:ph type="sldNum" sz="quarter" idx="12"/>
          </p:nvPr>
        </p:nvSpPr>
        <p:spPr>
          <a:noFill/>
        </p:spPr>
        <p:txBody>
          <a:bodyPr/>
          <a:lstStyle/>
          <a:p>
            <a:fld id="{A0D4A0C1-6373-4657-ADE1-72660BBA6725}" type="slidenum">
              <a:rPr lang="en-CA" smtClean="0">
                <a:latin typeface="Times New Roman" pitchFamily="18" charset="0"/>
                <a:cs typeface="Arial" charset="0"/>
              </a:rPr>
              <a:pPr/>
              <a:t>30</a:t>
            </a:fld>
            <a:endParaRPr lang="en-CA" smtClean="0">
              <a:latin typeface="Times New Roman" pitchFamily="18" charset="0"/>
              <a:cs typeface="Arial" charset="0"/>
            </a:endParaRPr>
          </a:p>
        </p:txBody>
      </p:sp>
      <p:sp>
        <p:nvSpPr>
          <p:cNvPr id="45058" name="Rectangle 2"/>
          <p:cNvSpPr>
            <a:spLocks noGrp="1" noChangeArrowheads="1"/>
          </p:cNvSpPr>
          <p:nvPr>
            <p:ph type="title" idx="4294967295"/>
          </p:nvPr>
        </p:nvSpPr>
        <p:spPr>
          <a:xfrm>
            <a:off x="457200" y="304800"/>
            <a:ext cx="8183562" cy="1052512"/>
          </a:xfrm>
        </p:spPr>
        <p:txBody>
          <a:bodyPr/>
          <a:lstStyle/>
          <a:p>
            <a:pPr eaLnBrk="1" hangingPunct="1"/>
            <a:r>
              <a:rPr lang="en-US" dirty="0" smtClean="0"/>
              <a:t>Policy Should Contain</a:t>
            </a:r>
            <a:endParaRPr lang="en-CA" dirty="0" smtClean="0"/>
          </a:p>
        </p:txBody>
      </p:sp>
      <p:sp>
        <p:nvSpPr>
          <p:cNvPr id="45059" name="Rectangle 3"/>
          <p:cNvSpPr>
            <a:spLocks noGrp="1" noChangeArrowheads="1"/>
          </p:cNvSpPr>
          <p:nvPr>
            <p:ph idx="4294967295"/>
          </p:nvPr>
        </p:nvSpPr>
        <p:spPr>
          <a:xfrm>
            <a:off x="457200" y="1676400"/>
            <a:ext cx="8183562" cy="4187825"/>
          </a:xfrm>
        </p:spPr>
        <p:txBody>
          <a:bodyPr/>
          <a:lstStyle/>
          <a:p>
            <a:pPr eaLnBrk="1" hangingPunct="1"/>
            <a:endParaRPr lang="en-US" dirty="0" smtClean="0"/>
          </a:p>
          <a:p>
            <a:pPr eaLnBrk="1" hangingPunct="1"/>
            <a:r>
              <a:rPr lang="en-US" dirty="0" smtClean="0">
                <a:solidFill>
                  <a:srgbClr val="0000FF"/>
                </a:solidFill>
              </a:rPr>
              <a:t>Clearly state that any type of harassment including sexual harassment </a:t>
            </a:r>
            <a:r>
              <a:rPr lang="en-US" b="1" u="sng" dirty="0" smtClean="0">
                <a:solidFill>
                  <a:srgbClr val="0000FF"/>
                </a:solidFill>
              </a:rPr>
              <a:t>will not be tolerated</a:t>
            </a:r>
            <a:endParaRPr lang="en-CA" dirty="0" smtClean="0">
              <a:solidFill>
                <a:srgbClr val="0000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Slide Number Placeholder 5"/>
          <p:cNvSpPr>
            <a:spLocks noGrp="1"/>
          </p:cNvSpPr>
          <p:nvPr>
            <p:ph type="sldNum" sz="quarter" idx="12"/>
          </p:nvPr>
        </p:nvSpPr>
        <p:spPr>
          <a:noFill/>
        </p:spPr>
        <p:txBody>
          <a:bodyPr/>
          <a:lstStyle/>
          <a:p>
            <a:fld id="{DD33B5C5-0485-4286-82F5-A17D73602413}" type="slidenum">
              <a:rPr lang="en-CA" smtClean="0">
                <a:latin typeface="Times New Roman" pitchFamily="18" charset="0"/>
                <a:cs typeface="Arial" charset="0"/>
              </a:rPr>
              <a:pPr/>
              <a:t>31</a:t>
            </a:fld>
            <a:endParaRPr lang="en-CA" smtClean="0">
              <a:latin typeface="Times New Roman" pitchFamily="18" charset="0"/>
              <a:cs typeface="Arial" charset="0"/>
            </a:endParaRPr>
          </a:p>
        </p:txBody>
      </p:sp>
      <p:sp>
        <p:nvSpPr>
          <p:cNvPr id="46082" name="Rectangle 3"/>
          <p:cNvSpPr>
            <a:spLocks noGrp="1" noChangeArrowheads="1"/>
          </p:cNvSpPr>
          <p:nvPr>
            <p:ph idx="4294967295"/>
          </p:nvPr>
        </p:nvSpPr>
        <p:spPr>
          <a:xfrm>
            <a:off x="609600" y="685800"/>
            <a:ext cx="8183562" cy="4187825"/>
          </a:xfrm>
        </p:spPr>
        <p:txBody>
          <a:bodyPr/>
          <a:lstStyle/>
          <a:p>
            <a:pPr eaLnBrk="1" hangingPunct="1"/>
            <a:endParaRPr lang="en-US" dirty="0" smtClean="0"/>
          </a:p>
          <a:p>
            <a:pPr eaLnBrk="1" hangingPunct="1"/>
            <a:r>
              <a:rPr lang="en-US" dirty="0" smtClean="0"/>
              <a:t>Policy needs to contain a detailed explanation as to the disciplinary sanctions/actions that may occur should a violation of the harassment policy occur</a:t>
            </a:r>
          </a:p>
          <a:p>
            <a:pPr eaLnBrk="1" hangingPunct="1"/>
            <a:r>
              <a:rPr lang="en-US" dirty="0" smtClean="0"/>
              <a:t>Such disciplinary action </a:t>
            </a:r>
            <a:r>
              <a:rPr lang="en-US" b="1" dirty="0" smtClean="0">
                <a:solidFill>
                  <a:srgbClr val="FF8D3E"/>
                </a:solidFill>
              </a:rPr>
              <a:t>may include discharge of employment</a:t>
            </a:r>
            <a:endParaRPr lang="en-CA" b="1" dirty="0" smtClean="0">
              <a:solidFill>
                <a:srgbClr val="FF8D3E"/>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Slide Number Placeholder 5"/>
          <p:cNvSpPr>
            <a:spLocks noGrp="1"/>
          </p:cNvSpPr>
          <p:nvPr>
            <p:ph type="sldNum" sz="quarter" idx="12"/>
          </p:nvPr>
        </p:nvSpPr>
        <p:spPr>
          <a:noFill/>
        </p:spPr>
        <p:txBody>
          <a:bodyPr/>
          <a:lstStyle/>
          <a:p>
            <a:fld id="{4AD458FB-B459-44CD-A1EC-161BCB192F91}" type="slidenum">
              <a:rPr lang="en-CA" smtClean="0">
                <a:latin typeface="Times New Roman" pitchFamily="18" charset="0"/>
                <a:cs typeface="Arial" charset="0"/>
              </a:rPr>
              <a:pPr/>
              <a:t>32</a:t>
            </a:fld>
            <a:endParaRPr lang="en-CA" smtClean="0">
              <a:latin typeface="Times New Roman" pitchFamily="18" charset="0"/>
              <a:cs typeface="Arial" charset="0"/>
            </a:endParaRPr>
          </a:p>
        </p:txBody>
      </p:sp>
      <p:sp>
        <p:nvSpPr>
          <p:cNvPr id="47106" name="Rectangle 2"/>
          <p:cNvSpPr>
            <a:spLocks noGrp="1" noChangeArrowheads="1"/>
          </p:cNvSpPr>
          <p:nvPr>
            <p:ph type="title" idx="4294967295"/>
          </p:nvPr>
        </p:nvSpPr>
        <p:spPr>
          <a:xfrm>
            <a:off x="457200" y="304800"/>
            <a:ext cx="8183562" cy="1052512"/>
          </a:xfrm>
        </p:spPr>
        <p:txBody>
          <a:bodyPr/>
          <a:lstStyle/>
          <a:p>
            <a:pPr eaLnBrk="1" hangingPunct="1"/>
            <a:r>
              <a:rPr lang="en-US" dirty="0" smtClean="0"/>
              <a:t>Personal Financial Liability</a:t>
            </a:r>
            <a:endParaRPr lang="en-CA" dirty="0" smtClean="0"/>
          </a:p>
        </p:txBody>
      </p:sp>
      <p:sp>
        <p:nvSpPr>
          <p:cNvPr id="47107" name="Rectangle 3"/>
          <p:cNvSpPr>
            <a:spLocks noGrp="1" noChangeArrowheads="1"/>
          </p:cNvSpPr>
          <p:nvPr>
            <p:ph idx="4294967295"/>
          </p:nvPr>
        </p:nvSpPr>
        <p:spPr>
          <a:xfrm>
            <a:off x="533400" y="1447800"/>
            <a:ext cx="8183562" cy="4187825"/>
          </a:xfrm>
        </p:spPr>
        <p:txBody>
          <a:bodyPr/>
          <a:lstStyle/>
          <a:p>
            <a:pPr eaLnBrk="1" hangingPunct="1"/>
            <a:r>
              <a:rPr lang="en-US" dirty="0" smtClean="0"/>
              <a:t>Advise employees there is a tremendous risk of </a:t>
            </a:r>
            <a:r>
              <a:rPr lang="en-US" b="1" dirty="0" smtClean="0">
                <a:solidFill>
                  <a:srgbClr val="FF8D3E"/>
                </a:solidFill>
              </a:rPr>
              <a:t>personal financial liability</a:t>
            </a:r>
            <a:r>
              <a:rPr lang="en-US" dirty="0" smtClean="0">
                <a:solidFill>
                  <a:srgbClr val="FF8D3E"/>
                </a:solidFill>
              </a:rPr>
              <a:t> </a:t>
            </a:r>
            <a:r>
              <a:rPr lang="en-US" dirty="0" smtClean="0"/>
              <a:t>for offenders, especially if they are repeat offenders</a:t>
            </a:r>
            <a:endParaRPr lang="en-CA" dirty="0" smtClean="0"/>
          </a:p>
        </p:txBody>
      </p:sp>
      <p:pic>
        <p:nvPicPr>
          <p:cNvPr id="47108" name="Picture 4" descr="c:\Program Files\Common Files\Microsoft Shared\Clipart\cagcat50\bd04897_.wmf"/>
          <p:cNvPicPr>
            <a:picLocks noChangeAspect="1" noChangeArrowheads="1"/>
          </p:cNvPicPr>
          <p:nvPr/>
        </p:nvPicPr>
        <p:blipFill>
          <a:blip r:embed="rId2" cstate="print"/>
          <a:srcRect/>
          <a:stretch>
            <a:fillRect/>
          </a:stretch>
        </p:blipFill>
        <p:spPr bwMode="auto">
          <a:xfrm>
            <a:off x="4038600" y="2895600"/>
            <a:ext cx="4591050" cy="34226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Slide Number Placeholder 5"/>
          <p:cNvSpPr>
            <a:spLocks noGrp="1"/>
          </p:cNvSpPr>
          <p:nvPr>
            <p:ph type="sldNum" sz="quarter" idx="12"/>
          </p:nvPr>
        </p:nvSpPr>
        <p:spPr>
          <a:noFill/>
        </p:spPr>
        <p:txBody>
          <a:bodyPr/>
          <a:lstStyle/>
          <a:p>
            <a:fld id="{213E7D5B-03D8-440F-A8F5-04A6A8FB5BED}" type="slidenum">
              <a:rPr lang="en-CA" smtClean="0">
                <a:latin typeface="Times New Roman" pitchFamily="18" charset="0"/>
                <a:cs typeface="Arial" charset="0"/>
              </a:rPr>
              <a:pPr/>
              <a:t>33</a:t>
            </a:fld>
            <a:endParaRPr lang="en-CA" smtClean="0">
              <a:latin typeface="Times New Roman" pitchFamily="18" charset="0"/>
              <a:cs typeface="Arial" charset="0"/>
            </a:endParaRPr>
          </a:p>
        </p:txBody>
      </p:sp>
      <p:sp>
        <p:nvSpPr>
          <p:cNvPr id="48130" name="Rectangle 2"/>
          <p:cNvSpPr>
            <a:spLocks noGrp="1" noChangeArrowheads="1"/>
          </p:cNvSpPr>
          <p:nvPr>
            <p:ph type="title" idx="4294967295"/>
          </p:nvPr>
        </p:nvSpPr>
        <p:spPr>
          <a:xfrm>
            <a:off x="960438" y="4983163"/>
            <a:ext cx="8183562" cy="1052512"/>
          </a:xfrm>
        </p:spPr>
        <p:txBody>
          <a:bodyPr/>
          <a:lstStyle/>
          <a:p>
            <a:pPr eaLnBrk="1" hangingPunct="1"/>
            <a:r>
              <a:rPr lang="en-US" smtClean="0"/>
              <a:t>Policy Manual</a:t>
            </a:r>
            <a:endParaRPr lang="en-CA" smtClean="0"/>
          </a:p>
        </p:txBody>
      </p:sp>
      <p:sp>
        <p:nvSpPr>
          <p:cNvPr id="48131" name="Rectangle 3"/>
          <p:cNvSpPr>
            <a:spLocks noGrp="1" noChangeArrowheads="1"/>
          </p:cNvSpPr>
          <p:nvPr>
            <p:ph idx="4294967295"/>
          </p:nvPr>
        </p:nvSpPr>
        <p:spPr>
          <a:xfrm>
            <a:off x="960438" y="530225"/>
            <a:ext cx="8183562" cy="4187825"/>
          </a:xfrm>
        </p:spPr>
        <p:txBody>
          <a:bodyPr/>
          <a:lstStyle/>
          <a:p>
            <a:pPr eaLnBrk="1" hangingPunct="1">
              <a:lnSpc>
                <a:spcPct val="90000"/>
              </a:lnSpc>
            </a:pPr>
            <a:endParaRPr lang="en-US" smtClean="0"/>
          </a:p>
          <a:p>
            <a:pPr eaLnBrk="1" hangingPunct="1">
              <a:lnSpc>
                <a:spcPct val="90000"/>
              </a:lnSpc>
            </a:pPr>
            <a:r>
              <a:rPr lang="en-US" smtClean="0"/>
              <a:t>Contain a detailed straightforward process for dealing with concerns or complaints of harassment</a:t>
            </a:r>
          </a:p>
          <a:p>
            <a:pPr eaLnBrk="1" hangingPunct="1">
              <a:lnSpc>
                <a:spcPct val="90000"/>
              </a:lnSpc>
            </a:pPr>
            <a:endParaRPr lang="en-US" smtClean="0"/>
          </a:p>
          <a:p>
            <a:pPr eaLnBrk="1" hangingPunct="1">
              <a:lnSpc>
                <a:spcPct val="90000"/>
              </a:lnSpc>
            </a:pPr>
            <a:r>
              <a:rPr lang="en-US" smtClean="0"/>
              <a:t>Employees/volunteers should be encouraged to report any incident of harassment</a:t>
            </a:r>
          </a:p>
          <a:p>
            <a:pPr eaLnBrk="1" hangingPunct="1">
              <a:lnSpc>
                <a:spcPct val="90000"/>
              </a:lnSpc>
              <a:buFontTx/>
              <a:buNone/>
            </a:pPr>
            <a:endParaRPr lang="en-CA" smtClean="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Slide Number Placeholder 5"/>
          <p:cNvSpPr>
            <a:spLocks noGrp="1"/>
          </p:cNvSpPr>
          <p:nvPr>
            <p:ph type="sldNum" sz="quarter" idx="12"/>
          </p:nvPr>
        </p:nvSpPr>
        <p:spPr>
          <a:noFill/>
        </p:spPr>
        <p:txBody>
          <a:bodyPr/>
          <a:lstStyle/>
          <a:p>
            <a:fld id="{3875A701-76B9-44D8-A571-2554AB771EB0}" type="slidenum">
              <a:rPr lang="en-CA" smtClean="0">
                <a:latin typeface="Times New Roman" pitchFamily="18" charset="0"/>
                <a:cs typeface="Arial" charset="0"/>
              </a:rPr>
              <a:pPr/>
              <a:t>34</a:t>
            </a:fld>
            <a:endParaRPr lang="en-CA" smtClean="0">
              <a:latin typeface="Times New Roman" pitchFamily="18" charset="0"/>
              <a:cs typeface="Arial" charset="0"/>
            </a:endParaRPr>
          </a:p>
        </p:txBody>
      </p:sp>
      <p:sp>
        <p:nvSpPr>
          <p:cNvPr id="49154" name="Rectangle 2"/>
          <p:cNvSpPr>
            <a:spLocks noGrp="1" noChangeArrowheads="1"/>
          </p:cNvSpPr>
          <p:nvPr>
            <p:ph type="title" idx="4294967295"/>
          </p:nvPr>
        </p:nvSpPr>
        <p:spPr>
          <a:xfrm>
            <a:off x="533400" y="609600"/>
            <a:ext cx="8183562" cy="1052512"/>
          </a:xfrm>
        </p:spPr>
        <p:txBody>
          <a:bodyPr/>
          <a:lstStyle/>
          <a:p>
            <a:pPr eaLnBrk="1" hangingPunct="1"/>
            <a:r>
              <a:rPr lang="en-US" dirty="0" smtClean="0"/>
              <a:t>Assurances </a:t>
            </a:r>
            <a:endParaRPr lang="en-CA" dirty="0" smtClean="0"/>
          </a:p>
        </p:txBody>
      </p:sp>
      <p:sp>
        <p:nvSpPr>
          <p:cNvPr id="49155" name="Rectangle 3"/>
          <p:cNvSpPr>
            <a:spLocks noGrp="1" noChangeArrowheads="1"/>
          </p:cNvSpPr>
          <p:nvPr>
            <p:ph idx="4294967295"/>
          </p:nvPr>
        </p:nvSpPr>
        <p:spPr>
          <a:xfrm>
            <a:off x="533400" y="1447800"/>
            <a:ext cx="8183562" cy="4187825"/>
          </a:xfrm>
          <a:ln>
            <a:noFill/>
          </a:ln>
        </p:spPr>
        <p:txBody>
          <a:bodyPr/>
          <a:lstStyle/>
          <a:p>
            <a:pPr eaLnBrk="1" hangingPunct="1"/>
            <a:endParaRPr lang="en-US" smtClean="0">
              <a:solidFill>
                <a:srgbClr val="FF8D3E"/>
              </a:solidFill>
            </a:endParaRPr>
          </a:p>
          <a:p>
            <a:pPr eaLnBrk="1" hangingPunct="1"/>
            <a:r>
              <a:rPr lang="en-US" b="1" smtClean="0">
                <a:solidFill>
                  <a:srgbClr val="FF8D3E"/>
                </a:solidFill>
              </a:rPr>
              <a:t>Will be given that the matter will be investigated quickly with sensitivity and discretion with no fear of reprisals or retaliation</a:t>
            </a:r>
            <a:endParaRPr lang="en-CA" b="1" smtClean="0">
              <a:solidFill>
                <a:srgbClr val="FF8D3E"/>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p:spPr>
        <p:txBody>
          <a:bodyPr/>
          <a:lstStyle/>
          <a:p>
            <a:fld id="{98F2BCCE-B722-41E9-BC67-4F184306396F}" type="slidenum">
              <a:rPr lang="en-CA" smtClean="0">
                <a:latin typeface="Times New Roman" pitchFamily="18" charset="0"/>
                <a:cs typeface="Arial" charset="0"/>
              </a:rPr>
              <a:pPr/>
              <a:t>35</a:t>
            </a:fld>
            <a:endParaRPr lang="en-CA" smtClean="0">
              <a:latin typeface="Times New Roman" pitchFamily="18" charset="0"/>
              <a:cs typeface="Arial" charset="0"/>
            </a:endParaRPr>
          </a:p>
        </p:txBody>
      </p:sp>
      <p:sp>
        <p:nvSpPr>
          <p:cNvPr id="50178" name="Rectangle 2"/>
          <p:cNvSpPr>
            <a:spLocks noGrp="1" noChangeArrowheads="1"/>
          </p:cNvSpPr>
          <p:nvPr>
            <p:ph type="title" idx="4294967295"/>
          </p:nvPr>
        </p:nvSpPr>
        <p:spPr>
          <a:xfrm>
            <a:off x="381000" y="609600"/>
            <a:ext cx="8183562" cy="1052512"/>
          </a:xfrm>
        </p:spPr>
        <p:txBody>
          <a:bodyPr/>
          <a:lstStyle/>
          <a:p>
            <a:pPr eaLnBrk="1" hangingPunct="1"/>
            <a:r>
              <a:rPr lang="en-US" dirty="0" smtClean="0"/>
              <a:t>Communication </a:t>
            </a:r>
            <a:endParaRPr lang="en-CA" dirty="0" smtClean="0"/>
          </a:p>
        </p:txBody>
      </p:sp>
      <p:sp>
        <p:nvSpPr>
          <p:cNvPr id="50179" name="Rectangle 3"/>
          <p:cNvSpPr>
            <a:spLocks noGrp="1" noChangeArrowheads="1"/>
          </p:cNvSpPr>
          <p:nvPr>
            <p:ph idx="4294967295"/>
          </p:nvPr>
        </p:nvSpPr>
        <p:spPr>
          <a:xfrm>
            <a:off x="533400" y="1828801"/>
            <a:ext cx="8183562" cy="2286000"/>
          </a:xfrm>
        </p:spPr>
        <p:txBody>
          <a:bodyPr/>
          <a:lstStyle/>
          <a:p>
            <a:pPr eaLnBrk="1" hangingPunct="1"/>
            <a:endParaRPr lang="en-US" dirty="0" smtClean="0"/>
          </a:p>
          <a:p>
            <a:pPr eaLnBrk="1" hangingPunct="1"/>
            <a:r>
              <a:rPr lang="en-US" dirty="0" smtClean="0"/>
              <a:t>Should be at regular intervals and be held in different forms</a:t>
            </a:r>
            <a:endParaRPr lang="en-CA"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Slide Number Placeholder 5"/>
          <p:cNvSpPr>
            <a:spLocks noGrp="1"/>
          </p:cNvSpPr>
          <p:nvPr>
            <p:ph type="sldNum" sz="quarter" idx="12"/>
          </p:nvPr>
        </p:nvSpPr>
        <p:spPr>
          <a:noFill/>
        </p:spPr>
        <p:txBody>
          <a:bodyPr/>
          <a:lstStyle/>
          <a:p>
            <a:fld id="{161F6564-1554-454D-8AD7-71FEEB8B0A27}" type="slidenum">
              <a:rPr lang="en-CA" smtClean="0">
                <a:latin typeface="Times New Roman" pitchFamily="18" charset="0"/>
                <a:cs typeface="Arial" charset="0"/>
              </a:rPr>
              <a:pPr/>
              <a:t>36</a:t>
            </a:fld>
            <a:endParaRPr lang="en-CA" smtClean="0">
              <a:latin typeface="Times New Roman" pitchFamily="18" charset="0"/>
              <a:cs typeface="Arial" charset="0"/>
            </a:endParaRPr>
          </a:p>
        </p:txBody>
      </p:sp>
      <p:sp>
        <p:nvSpPr>
          <p:cNvPr id="51202" name="Rectangle 2"/>
          <p:cNvSpPr>
            <a:spLocks noGrp="1" noChangeArrowheads="1"/>
          </p:cNvSpPr>
          <p:nvPr>
            <p:ph type="title" idx="4294967295"/>
          </p:nvPr>
        </p:nvSpPr>
        <p:spPr>
          <a:xfrm>
            <a:off x="457200" y="762000"/>
            <a:ext cx="8183562" cy="1052512"/>
          </a:xfrm>
        </p:spPr>
        <p:txBody>
          <a:bodyPr/>
          <a:lstStyle/>
          <a:p>
            <a:pPr eaLnBrk="1" hangingPunct="1"/>
            <a:r>
              <a:rPr lang="en-US" dirty="0" smtClean="0"/>
              <a:t>Examples</a:t>
            </a:r>
            <a:endParaRPr lang="en-CA" dirty="0" smtClean="0"/>
          </a:p>
        </p:txBody>
      </p:sp>
      <p:sp>
        <p:nvSpPr>
          <p:cNvPr id="51203" name="Rectangle 3"/>
          <p:cNvSpPr>
            <a:spLocks noGrp="1" noChangeArrowheads="1"/>
          </p:cNvSpPr>
          <p:nvPr>
            <p:ph idx="4294967295"/>
          </p:nvPr>
        </p:nvSpPr>
        <p:spPr>
          <a:xfrm>
            <a:off x="533400" y="2133600"/>
            <a:ext cx="8183562" cy="2136775"/>
          </a:xfrm>
        </p:spPr>
        <p:txBody>
          <a:bodyPr/>
          <a:lstStyle/>
          <a:p>
            <a:pPr eaLnBrk="1" hangingPunct="1"/>
            <a:r>
              <a:rPr lang="en-US" b="1" dirty="0" smtClean="0"/>
              <a:t>New Employees/Volunteers</a:t>
            </a:r>
          </a:p>
          <a:p>
            <a:pPr eaLnBrk="1" hangingPunct="1">
              <a:buFontTx/>
              <a:buNone/>
            </a:pPr>
            <a:endParaRPr lang="en-US" b="1" dirty="0" smtClean="0"/>
          </a:p>
          <a:p>
            <a:pPr lvl="1" eaLnBrk="1" hangingPunct="1"/>
            <a:r>
              <a:rPr lang="en-US" sz="3200" dirty="0" smtClean="0"/>
              <a:t>Provide an explanation of the policy</a:t>
            </a:r>
            <a:endParaRPr lang="en-CA" sz="3200"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Slide Number Placeholder 5"/>
          <p:cNvSpPr>
            <a:spLocks noGrp="1"/>
          </p:cNvSpPr>
          <p:nvPr>
            <p:ph type="sldNum" sz="quarter" idx="12"/>
          </p:nvPr>
        </p:nvSpPr>
        <p:spPr>
          <a:noFill/>
        </p:spPr>
        <p:txBody>
          <a:bodyPr/>
          <a:lstStyle/>
          <a:p>
            <a:fld id="{B616D8B8-3B1B-4DCF-B830-9D4ECE4326B8}" type="slidenum">
              <a:rPr lang="en-CA" smtClean="0">
                <a:latin typeface="Times New Roman" pitchFamily="18" charset="0"/>
                <a:cs typeface="Arial" charset="0"/>
              </a:rPr>
              <a:pPr/>
              <a:t>37</a:t>
            </a:fld>
            <a:endParaRPr lang="en-CA" smtClean="0">
              <a:latin typeface="Times New Roman" pitchFamily="18" charset="0"/>
              <a:cs typeface="Arial" charset="0"/>
            </a:endParaRPr>
          </a:p>
        </p:txBody>
      </p:sp>
      <p:sp>
        <p:nvSpPr>
          <p:cNvPr id="52226" name="Rectangle 2"/>
          <p:cNvSpPr>
            <a:spLocks noGrp="1" noChangeArrowheads="1"/>
          </p:cNvSpPr>
          <p:nvPr>
            <p:ph type="title" idx="4294967295"/>
          </p:nvPr>
        </p:nvSpPr>
        <p:spPr>
          <a:xfrm>
            <a:off x="381000" y="533400"/>
            <a:ext cx="8183562" cy="1052512"/>
          </a:xfrm>
        </p:spPr>
        <p:txBody>
          <a:bodyPr/>
          <a:lstStyle/>
          <a:p>
            <a:pPr eaLnBrk="1" hangingPunct="1"/>
            <a:r>
              <a:rPr lang="en-US" dirty="0" smtClean="0"/>
              <a:t>Special Training Sessions</a:t>
            </a:r>
            <a:endParaRPr lang="en-CA" dirty="0" smtClean="0"/>
          </a:p>
        </p:txBody>
      </p:sp>
      <p:sp>
        <p:nvSpPr>
          <p:cNvPr id="52227" name="Rectangle 3"/>
          <p:cNvSpPr>
            <a:spLocks noGrp="1" noChangeArrowheads="1"/>
          </p:cNvSpPr>
          <p:nvPr>
            <p:ph idx="4294967295"/>
          </p:nvPr>
        </p:nvSpPr>
        <p:spPr>
          <a:xfrm>
            <a:off x="457200" y="1905000"/>
            <a:ext cx="8183562" cy="4187825"/>
          </a:xfrm>
        </p:spPr>
        <p:txBody>
          <a:bodyPr/>
          <a:lstStyle/>
          <a:p>
            <a:pPr eaLnBrk="1" hangingPunct="1"/>
            <a:r>
              <a:rPr lang="en-US" dirty="0" smtClean="0"/>
              <a:t>For all employees to deal with harassment issues</a:t>
            </a:r>
          </a:p>
          <a:p>
            <a:pPr eaLnBrk="1" hangingPunct="1"/>
            <a:r>
              <a:rPr lang="en-US" dirty="0" smtClean="0"/>
              <a:t>Review of </a:t>
            </a:r>
            <a:r>
              <a:rPr lang="en-US" b="1" u="sng" dirty="0" smtClean="0">
                <a:solidFill>
                  <a:srgbClr val="0070C0"/>
                </a:solidFill>
              </a:rPr>
              <a:t>legal, financial and emotional consequences </a:t>
            </a:r>
          </a:p>
          <a:p>
            <a:pPr eaLnBrk="1" hangingPunct="1">
              <a:buFontTx/>
              <a:buNone/>
            </a:pPr>
            <a:r>
              <a:rPr lang="en-US" dirty="0" smtClean="0"/>
              <a:t>    should be included</a:t>
            </a:r>
            <a:endParaRPr lang="en-CA" dirty="0" smtClean="0"/>
          </a:p>
        </p:txBody>
      </p:sp>
      <p:pic>
        <p:nvPicPr>
          <p:cNvPr id="52228" name="Picture 4" descr="c:\Program Files\Common Files\Microsoft Shared\Clipart\cagcat50\pe01561_.wmf"/>
          <p:cNvPicPr>
            <a:picLocks noChangeAspect="1" noChangeArrowheads="1"/>
          </p:cNvPicPr>
          <p:nvPr/>
        </p:nvPicPr>
        <p:blipFill>
          <a:blip r:embed="rId2" cstate="print"/>
          <a:srcRect/>
          <a:stretch>
            <a:fillRect/>
          </a:stretch>
        </p:blipFill>
        <p:spPr bwMode="auto">
          <a:xfrm>
            <a:off x="4191000" y="3505200"/>
            <a:ext cx="4583113" cy="30416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Slide Number Placeholder 5"/>
          <p:cNvSpPr>
            <a:spLocks noGrp="1"/>
          </p:cNvSpPr>
          <p:nvPr>
            <p:ph type="sldNum" sz="quarter" idx="12"/>
          </p:nvPr>
        </p:nvSpPr>
        <p:spPr>
          <a:noFill/>
        </p:spPr>
        <p:txBody>
          <a:bodyPr/>
          <a:lstStyle/>
          <a:p>
            <a:fld id="{F1CEF0AC-498D-4B07-90C5-C2C7CF0EC4E2}" type="slidenum">
              <a:rPr lang="en-CA" smtClean="0">
                <a:latin typeface="Times New Roman" pitchFamily="18" charset="0"/>
                <a:cs typeface="Arial" charset="0"/>
              </a:rPr>
              <a:pPr/>
              <a:t>38</a:t>
            </a:fld>
            <a:endParaRPr lang="en-CA" smtClean="0">
              <a:latin typeface="Times New Roman" pitchFamily="18" charset="0"/>
              <a:cs typeface="Arial" charset="0"/>
            </a:endParaRPr>
          </a:p>
        </p:txBody>
      </p:sp>
      <p:sp>
        <p:nvSpPr>
          <p:cNvPr id="53250" name="Rectangle 2"/>
          <p:cNvSpPr>
            <a:spLocks noGrp="1" noChangeArrowheads="1"/>
          </p:cNvSpPr>
          <p:nvPr>
            <p:ph type="title" idx="4294967295"/>
          </p:nvPr>
        </p:nvSpPr>
        <p:spPr>
          <a:xfrm>
            <a:off x="533400" y="838200"/>
            <a:ext cx="8183562" cy="1052512"/>
          </a:xfrm>
        </p:spPr>
        <p:txBody>
          <a:bodyPr/>
          <a:lstStyle/>
          <a:p>
            <a:pPr eaLnBrk="1" hangingPunct="1"/>
            <a:r>
              <a:rPr lang="en-US" dirty="0" smtClean="0"/>
              <a:t>Management Conferences</a:t>
            </a:r>
            <a:endParaRPr lang="en-CA" dirty="0" smtClean="0"/>
          </a:p>
        </p:txBody>
      </p:sp>
      <p:sp>
        <p:nvSpPr>
          <p:cNvPr id="53251" name="Rectangle 3"/>
          <p:cNvSpPr>
            <a:spLocks noGrp="1" noChangeArrowheads="1"/>
          </p:cNvSpPr>
          <p:nvPr>
            <p:ph idx="4294967295"/>
          </p:nvPr>
        </p:nvSpPr>
        <p:spPr>
          <a:xfrm>
            <a:off x="609600" y="2057400"/>
            <a:ext cx="8183562" cy="2822575"/>
          </a:xfrm>
        </p:spPr>
        <p:txBody>
          <a:bodyPr/>
          <a:lstStyle/>
          <a:p>
            <a:pPr eaLnBrk="1" hangingPunct="1"/>
            <a:endParaRPr lang="en-US" dirty="0" smtClean="0"/>
          </a:p>
          <a:p>
            <a:pPr eaLnBrk="1" hangingPunct="1"/>
            <a:r>
              <a:rPr lang="en-US" dirty="0" smtClean="0"/>
              <a:t>Make it a part of </a:t>
            </a:r>
            <a:r>
              <a:rPr lang="en-US" b="1" dirty="0" smtClean="0">
                <a:solidFill>
                  <a:srgbClr val="0000FF"/>
                </a:solidFill>
              </a:rPr>
              <a:t>management (deacons &amp; elders) conferences, association conferences &amp; annual business meetings</a:t>
            </a:r>
            <a:endParaRPr lang="en-CA" b="1" dirty="0" smtClean="0">
              <a:solidFill>
                <a:srgbClr val="0000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Slide Number Placeholder 5"/>
          <p:cNvSpPr>
            <a:spLocks noGrp="1"/>
          </p:cNvSpPr>
          <p:nvPr>
            <p:ph type="sldNum" sz="quarter" idx="12"/>
          </p:nvPr>
        </p:nvSpPr>
        <p:spPr>
          <a:noFill/>
        </p:spPr>
        <p:txBody>
          <a:bodyPr/>
          <a:lstStyle/>
          <a:p>
            <a:fld id="{7BE7EF4F-6552-4161-B541-FFEEBE83D5C6}" type="slidenum">
              <a:rPr lang="en-CA" smtClean="0">
                <a:latin typeface="Times New Roman" pitchFamily="18" charset="0"/>
                <a:cs typeface="Arial" charset="0"/>
              </a:rPr>
              <a:pPr/>
              <a:t>39</a:t>
            </a:fld>
            <a:endParaRPr lang="en-CA" smtClean="0">
              <a:latin typeface="Times New Roman" pitchFamily="18" charset="0"/>
              <a:cs typeface="Arial" charset="0"/>
            </a:endParaRPr>
          </a:p>
        </p:txBody>
      </p:sp>
      <p:sp>
        <p:nvSpPr>
          <p:cNvPr id="54274" name="Rectangle 2"/>
          <p:cNvSpPr>
            <a:spLocks noGrp="1" noChangeArrowheads="1"/>
          </p:cNvSpPr>
          <p:nvPr>
            <p:ph type="title" idx="4294967295"/>
          </p:nvPr>
        </p:nvSpPr>
        <p:spPr>
          <a:xfrm>
            <a:off x="457200" y="762000"/>
            <a:ext cx="8183562" cy="1052512"/>
          </a:xfrm>
        </p:spPr>
        <p:txBody>
          <a:bodyPr/>
          <a:lstStyle/>
          <a:p>
            <a:pPr eaLnBrk="1" hangingPunct="1"/>
            <a:r>
              <a:rPr lang="en-US" dirty="0" smtClean="0"/>
              <a:t>Solicit Active Participation</a:t>
            </a:r>
            <a:endParaRPr lang="en-CA" dirty="0" smtClean="0"/>
          </a:p>
        </p:txBody>
      </p:sp>
      <p:sp>
        <p:nvSpPr>
          <p:cNvPr id="54275" name="Rectangle 3"/>
          <p:cNvSpPr>
            <a:spLocks noGrp="1" noChangeArrowheads="1"/>
          </p:cNvSpPr>
          <p:nvPr>
            <p:ph idx="4294967295"/>
          </p:nvPr>
        </p:nvSpPr>
        <p:spPr>
          <a:xfrm>
            <a:off x="609600" y="1905000"/>
            <a:ext cx="8183562" cy="2822575"/>
          </a:xfrm>
        </p:spPr>
        <p:txBody>
          <a:bodyPr/>
          <a:lstStyle/>
          <a:p>
            <a:pPr eaLnBrk="1" hangingPunct="1"/>
            <a:endParaRPr lang="en-US" dirty="0" smtClean="0"/>
          </a:p>
          <a:p>
            <a:pPr eaLnBrk="1" hangingPunct="1"/>
            <a:r>
              <a:rPr lang="en-US" dirty="0" smtClean="0"/>
              <a:t>Employees to evaluate and make recommendations for improvement with proper referral process to upper management on any changes suggested</a:t>
            </a:r>
            <a:endParaRPr lang="en-CA" dirty="0" smtClean="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2"/>
          <p:cNvSpPr>
            <a:spLocks noGrp="1" noChangeArrowheads="1"/>
          </p:cNvSpPr>
          <p:nvPr>
            <p:ph idx="4294967295"/>
          </p:nvPr>
        </p:nvSpPr>
        <p:spPr>
          <a:xfrm>
            <a:off x="457200" y="304800"/>
            <a:ext cx="8229600" cy="6172200"/>
          </a:xfrm>
        </p:spPr>
        <p:txBody>
          <a:bodyPr>
            <a:normAutofit fontScale="92500"/>
          </a:bodyPr>
          <a:lstStyle/>
          <a:p>
            <a:pPr>
              <a:lnSpc>
                <a:spcPct val="80000"/>
              </a:lnSpc>
            </a:pPr>
            <a:r>
              <a:rPr lang="en-US" sz="1600" b="1" dirty="0" smtClean="0"/>
              <a:t>Eyesight</a:t>
            </a:r>
            <a:endParaRPr lang="en-US" sz="1600" dirty="0" smtClean="0"/>
          </a:p>
          <a:p>
            <a:pPr>
              <a:lnSpc>
                <a:spcPct val="80000"/>
              </a:lnSpc>
            </a:pPr>
            <a:r>
              <a:rPr lang="en-US" sz="1600" b="1" dirty="0" smtClean="0"/>
              <a:t>Snake vision is remarkable. Generally, vision is best in arboreal snakes and worst in burrowing snakes. Snakes can detect movement.  Some snakes, such the Asian vine snake, have binocular vision, with both eyes capable of focusing on the same point. Most snakes focus by moving the lens back and forth in relation to the retina, while in all other vertebrates, the lens is stretched.</a:t>
            </a:r>
          </a:p>
          <a:p>
            <a:pPr>
              <a:lnSpc>
                <a:spcPct val="80000"/>
              </a:lnSpc>
            </a:pPr>
            <a:r>
              <a:rPr lang="en-US" sz="1600" b="1" dirty="0" smtClean="0"/>
              <a:t>Smell</a:t>
            </a:r>
          </a:p>
          <a:p>
            <a:pPr>
              <a:lnSpc>
                <a:spcPct val="80000"/>
              </a:lnSpc>
            </a:pPr>
            <a:r>
              <a:rPr lang="en-US" sz="1600" b="1" dirty="0" smtClean="0"/>
              <a:t>Snakes use smell to track their prey. It smells by using its forked tongue to collect airborne particles then passing them to the </a:t>
            </a:r>
            <a:r>
              <a:rPr lang="en-US" sz="1600" b="1" i="1" dirty="0" smtClean="0"/>
              <a:t>Jacobson's organ</a:t>
            </a:r>
            <a:r>
              <a:rPr lang="en-US" sz="1600" b="1" dirty="0" smtClean="0"/>
              <a:t> or the </a:t>
            </a:r>
            <a:r>
              <a:rPr lang="en-US" sz="1600" b="1" i="1" dirty="0" err="1" smtClean="0"/>
              <a:t>Vomeronasal</a:t>
            </a:r>
            <a:r>
              <a:rPr lang="en-US" sz="1600" b="1" i="1" dirty="0" smtClean="0"/>
              <a:t> organ</a:t>
            </a:r>
            <a:r>
              <a:rPr lang="en-US" sz="1600" b="1" dirty="0" smtClean="0"/>
              <a:t> in the mouth for examination. The fork in the tongue gives the snake a sort of directional sense of smell and taste simultaneously.  The snake keeps its tongue constantly in motion, (some at 60times per minute) sampling particles from the air, ground, and water analyzing the chemicals found and determining humidity, temperature and the presence of prey or predators in its local environment.</a:t>
            </a:r>
          </a:p>
          <a:p>
            <a:pPr>
              <a:lnSpc>
                <a:spcPct val="80000"/>
              </a:lnSpc>
            </a:pPr>
            <a:r>
              <a:rPr lang="en-US" sz="1600" b="1" dirty="0" smtClean="0"/>
              <a:t>Vibration sensitivity</a:t>
            </a:r>
          </a:p>
          <a:p>
            <a:pPr>
              <a:lnSpc>
                <a:spcPct val="80000"/>
              </a:lnSpc>
            </a:pPr>
            <a:r>
              <a:rPr lang="en-US" sz="1600" b="1" dirty="0" smtClean="0"/>
              <a:t>The part of the body which is in direct contact with the surface of the ground is very sensitive to vibration, thus a snake is able to sense other animals approaching through detecting faint vibrations in the air and on the ground.</a:t>
            </a:r>
          </a:p>
          <a:p>
            <a:pPr>
              <a:lnSpc>
                <a:spcPct val="80000"/>
              </a:lnSpc>
            </a:pPr>
            <a:r>
              <a:rPr lang="en-US" sz="1600" b="1" dirty="0" smtClean="0"/>
              <a:t>Infrared sensitivity</a:t>
            </a:r>
          </a:p>
          <a:p>
            <a:pPr>
              <a:lnSpc>
                <a:spcPct val="80000"/>
              </a:lnSpc>
            </a:pPr>
            <a:r>
              <a:rPr lang="en-US" sz="1600" b="1" dirty="0" smtClean="0"/>
              <a:t>Pit vipers, pythons, and some boas have infrared-sensitive receptors in deep grooves between the nostril and eye, although some have labial pits on their upper lip just below the nostrils (common in pythons) which allow them to "see" the radiated heat. Infrared sensitivity helps snakes locate nearby prey, especially warm-blooded mammals.</a:t>
            </a:r>
          </a:p>
          <a:p>
            <a:pPr>
              <a:lnSpc>
                <a:spcPct val="80000"/>
              </a:lnSpc>
            </a:pPr>
            <a:r>
              <a:rPr lang="en-US" sz="1600" b="1" dirty="0" smtClean="0"/>
              <a:t>Snakes are cold-blooded and require source heat to assist in digestion of food</a:t>
            </a:r>
          </a:p>
          <a:p>
            <a:pPr>
              <a:lnSpc>
                <a:spcPct val="80000"/>
              </a:lnSpc>
            </a:pPr>
            <a:r>
              <a:rPr lang="en-US" sz="1600" b="1" dirty="0" smtClean="0"/>
              <a:t>Snakes are guardian by nature</a:t>
            </a:r>
          </a:p>
          <a:p>
            <a:pPr>
              <a:lnSpc>
                <a:spcPct val="80000"/>
              </a:lnSpc>
            </a:pPr>
            <a:endParaRPr lang="en-US" sz="1600" b="1"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a:noFill/>
        </p:spPr>
        <p:txBody>
          <a:bodyPr/>
          <a:lstStyle/>
          <a:p>
            <a:fld id="{7CDD05CA-FF30-4CA5-ABB1-4EA02D09D09C}" type="slidenum">
              <a:rPr lang="en-CA" smtClean="0">
                <a:latin typeface="Times New Roman" pitchFamily="18" charset="0"/>
                <a:cs typeface="Arial" charset="0"/>
              </a:rPr>
              <a:pPr/>
              <a:t>40</a:t>
            </a:fld>
            <a:endParaRPr lang="en-CA" smtClean="0">
              <a:latin typeface="Times New Roman" pitchFamily="18" charset="0"/>
              <a:cs typeface="Arial" charset="0"/>
            </a:endParaRPr>
          </a:p>
        </p:txBody>
      </p:sp>
      <p:sp>
        <p:nvSpPr>
          <p:cNvPr id="55298" name="Rectangle 2"/>
          <p:cNvSpPr>
            <a:spLocks noGrp="1" noChangeArrowheads="1"/>
          </p:cNvSpPr>
          <p:nvPr>
            <p:ph type="title" idx="4294967295"/>
          </p:nvPr>
        </p:nvSpPr>
        <p:spPr>
          <a:xfrm>
            <a:off x="381000" y="457200"/>
            <a:ext cx="8183562" cy="1052512"/>
          </a:xfrm>
        </p:spPr>
        <p:txBody>
          <a:bodyPr/>
          <a:lstStyle/>
          <a:p>
            <a:pPr eaLnBrk="1" hangingPunct="1"/>
            <a:r>
              <a:rPr lang="en-US" b="1" dirty="0" smtClean="0">
                <a:solidFill>
                  <a:srgbClr val="FF8D3E"/>
                </a:solidFill>
              </a:rPr>
              <a:t>Lead By Example</a:t>
            </a:r>
            <a:endParaRPr lang="en-CA" b="1" dirty="0" smtClean="0">
              <a:solidFill>
                <a:srgbClr val="FF8D3E"/>
              </a:solidFill>
            </a:endParaRPr>
          </a:p>
        </p:txBody>
      </p:sp>
      <p:sp>
        <p:nvSpPr>
          <p:cNvPr id="55299" name="Rectangle 3"/>
          <p:cNvSpPr>
            <a:spLocks noGrp="1" noChangeArrowheads="1"/>
          </p:cNvSpPr>
          <p:nvPr>
            <p:ph idx="4294967295"/>
          </p:nvPr>
        </p:nvSpPr>
        <p:spPr>
          <a:xfrm>
            <a:off x="609600" y="1219200"/>
            <a:ext cx="8183562" cy="4187825"/>
          </a:xfrm>
        </p:spPr>
        <p:txBody>
          <a:bodyPr/>
          <a:lstStyle/>
          <a:p>
            <a:pPr eaLnBrk="1" hangingPunct="1"/>
            <a:endParaRPr lang="en-US" dirty="0" smtClean="0"/>
          </a:p>
          <a:p>
            <a:pPr eaLnBrk="1" hangingPunct="1"/>
            <a:r>
              <a:rPr lang="en-US" dirty="0" smtClean="0"/>
              <a:t>Instill in all employees the care that is required to implement and maintain this as part of the organizations mandate to provide a good workplace/worship area</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Slide Number Placeholder 5"/>
          <p:cNvSpPr>
            <a:spLocks noGrp="1"/>
          </p:cNvSpPr>
          <p:nvPr>
            <p:ph type="sldNum" sz="quarter" idx="12"/>
          </p:nvPr>
        </p:nvSpPr>
        <p:spPr>
          <a:noFill/>
        </p:spPr>
        <p:txBody>
          <a:bodyPr/>
          <a:lstStyle/>
          <a:p>
            <a:fld id="{9E1F05A3-A66B-4A2F-A955-C4B77F1EE645}" type="slidenum">
              <a:rPr lang="en-CA" smtClean="0">
                <a:latin typeface="Times New Roman" pitchFamily="18" charset="0"/>
                <a:cs typeface="Arial" charset="0"/>
              </a:rPr>
              <a:pPr/>
              <a:t>41</a:t>
            </a:fld>
            <a:endParaRPr lang="en-CA" smtClean="0">
              <a:latin typeface="Times New Roman" pitchFamily="18" charset="0"/>
              <a:cs typeface="Arial" charset="0"/>
            </a:endParaRPr>
          </a:p>
        </p:txBody>
      </p:sp>
      <p:sp>
        <p:nvSpPr>
          <p:cNvPr id="56322" name="Rectangle 2"/>
          <p:cNvSpPr>
            <a:spLocks noGrp="1" noChangeArrowheads="1"/>
          </p:cNvSpPr>
          <p:nvPr>
            <p:ph type="title" idx="4294967295"/>
          </p:nvPr>
        </p:nvSpPr>
        <p:spPr>
          <a:xfrm>
            <a:off x="533400" y="609600"/>
            <a:ext cx="8183562" cy="1052512"/>
          </a:xfrm>
        </p:spPr>
        <p:txBody>
          <a:bodyPr/>
          <a:lstStyle/>
          <a:p>
            <a:pPr eaLnBrk="1" hangingPunct="1"/>
            <a:r>
              <a:rPr lang="en-US" b="1" dirty="0" smtClean="0">
                <a:solidFill>
                  <a:srgbClr val="FF8D3E"/>
                </a:solidFill>
              </a:rPr>
              <a:t>Lead By Example</a:t>
            </a:r>
            <a:endParaRPr lang="en-CA" b="1" dirty="0" smtClean="0">
              <a:solidFill>
                <a:srgbClr val="FF8D3E"/>
              </a:solidFill>
            </a:endParaRPr>
          </a:p>
        </p:txBody>
      </p:sp>
      <p:sp>
        <p:nvSpPr>
          <p:cNvPr id="56323" name="Rectangle 3"/>
          <p:cNvSpPr>
            <a:spLocks noGrp="1" noChangeArrowheads="1"/>
          </p:cNvSpPr>
          <p:nvPr>
            <p:ph idx="4294967295"/>
          </p:nvPr>
        </p:nvSpPr>
        <p:spPr>
          <a:xfrm>
            <a:off x="533400" y="1524000"/>
            <a:ext cx="8183562" cy="4187825"/>
          </a:xfrm>
        </p:spPr>
        <p:txBody>
          <a:bodyPr/>
          <a:lstStyle/>
          <a:p>
            <a:pPr eaLnBrk="1" hangingPunct="1"/>
            <a:endParaRPr lang="en-US" b="1" dirty="0" smtClean="0">
              <a:solidFill>
                <a:srgbClr val="0070C0"/>
              </a:solidFill>
            </a:endParaRPr>
          </a:p>
          <a:p>
            <a:pPr eaLnBrk="1" hangingPunct="1"/>
            <a:r>
              <a:rPr lang="en-US" b="1" dirty="0" smtClean="0">
                <a:solidFill>
                  <a:srgbClr val="0070C0"/>
                </a:solidFill>
              </a:rPr>
              <a:t>If Management does not follow the guidelines then the employees &amp; volunteers, will know that management does not care and they will treat the harassment policy with disgust</a:t>
            </a:r>
            <a:endParaRPr lang="en-CA" b="1" dirty="0" smtClean="0">
              <a:solidFill>
                <a:srgbClr val="0070C0"/>
              </a:solidFill>
            </a:endParaRPr>
          </a:p>
          <a:p>
            <a:pPr eaLnBrk="1" hangingPunct="1"/>
            <a:endParaRPr lang="en-CA" dirty="0" smtClean="0">
              <a:solidFill>
                <a:srgbClr val="0070C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Slide Number Placeholder 5"/>
          <p:cNvSpPr>
            <a:spLocks noGrp="1"/>
          </p:cNvSpPr>
          <p:nvPr>
            <p:ph type="sldNum" sz="quarter" idx="12"/>
          </p:nvPr>
        </p:nvSpPr>
        <p:spPr>
          <a:noFill/>
        </p:spPr>
        <p:txBody>
          <a:bodyPr/>
          <a:lstStyle/>
          <a:p>
            <a:fld id="{1490D2A6-CB2A-487D-A1D6-8D2E9164BE30}" type="slidenum">
              <a:rPr lang="en-CA" smtClean="0">
                <a:latin typeface="Times New Roman" pitchFamily="18" charset="0"/>
                <a:cs typeface="Arial" charset="0"/>
              </a:rPr>
              <a:pPr/>
              <a:t>42</a:t>
            </a:fld>
            <a:endParaRPr lang="en-CA" smtClean="0">
              <a:latin typeface="Times New Roman" pitchFamily="18" charset="0"/>
              <a:cs typeface="Arial" charset="0"/>
            </a:endParaRPr>
          </a:p>
        </p:txBody>
      </p:sp>
      <p:sp>
        <p:nvSpPr>
          <p:cNvPr id="57346" name="Rectangle 2"/>
          <p:cNvSpPr>
            <a:spLocks noGrp="1" noChangeArrowheads="1"/>
          </p:cNvSpPr>
          <p:nvPr>
            <p:ph type="title" idx="4294967295"/>
          </p:nvPr>
        </p:nvSpPr>
        <p:spPr>
          <a:xfrm>
            <a:off x="381000" y="457200"/>
            <a:ext cx="8183562" cy="1052512"/>
          </a:xfrm>
        </p:spPr>
        <p:txBody>
          <a:bodyPr/>
          <a:lstStyle/>
          <a:p>
            <a:pPr eaLnBrk="1" hangingPunct="1"/>
            <a:r>
              <a:rPr lang="en-US" b="1" u="sng" dirty="0" smtClean="0">
                <a:solidFill>
                  <a:srgbClr val="FF8D3E"/>
                </a:solidFill>
              </a:rPr>
              <a:t>Investigate All Allegations</a:t>
            </a:r>
            <a:endParaRPr lang="en-CA" b="1" u="sng" dirty="0" smtClean="0">
              <a:solidFill>
                <a:srgbClr val="FF8D3E"/>
              </a:solidFill>
            </a:endParaRPr>
          </a:p>
        </p:txBody>
      </p:sp>
      <p:sp>
        <p:nvSpPr>
          <p:cNvPr id="57347" name="Rectangle 3"/>
          <p:cNvSpPr>
            <a:spLocks noGrp="1" noChangeArrowheads="1"/>
          </p:cNvSpPr>
          <p:nvPr>
            <p:ph idx="4294967295"/>
          </p:nvPr>
        </p:nvSpPr>
        <p:spPr>
          <a:xfrm>
            <a:off x="533400" y="1219200"/>
            <a:ext cx="8183562" cy="4187825"/>
          </a:xfrm>
        </p:spPr>
        <p:txBody>
          <a:bodyPr/>
          <a:lstStyle/>
          <a:p>
            <a:pPr eaLnBrk="1" hangingPunct="1"/>
            <a:endParaRPr lang="en-US" dirty="0" smtClean="0"/>
          </a:p>
          <a:p>
            <a:pPr eaLnBrk="1" hangingPunct="1"/>
            <a:r>
              <a:rPr lang="en-US" dirty="0" smtClean="0"/>
              <a:t>Promptly, thoroughly and confidentially</a:t>
            </a:r>
          </a:p>
          <a:p>
            <a:pPr eaLnBrk="1" hangingPunct="1"/>
            <a:r>
              <a:rPr lang="en-US" dirty="0" smtClean="0"/>
              <a:t>Management will be noticed and recorded by employees</a:t>
            </a:r>
          </a:p>
          <a:p>
            <a:pPr eaLnBrk="1" hangingPunct="1"/>
            <a:r>
              <a:rPr lang="en-US" dirty="0" smtClean="0"/>
              <a:t>Attention that is given by management will also impact any exposure the organization has especially if they do not take action</a:t>
            </a:r>
            <a:endParaRPr lang="en-CA"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Slide Number Placeholder 5"/>
          <p:cNvSpPr>
            <a:spLocks noGrp="1"/>
          </p:cNvSpPr>
          <p:nvPr>
            <p:ph type="sldNum" sz="quarter" idx="12"/>
          </p:nvPr>
        </p:nvSpPr>
        <p:spPr>
          <a:noFill/>
        </p:spPr>
        <p:txBody>
          <a:bodyPr/>
          <a:lstStyle/>
          <a:p>
            <a:fld id="{1616A20F-F865-41BB-8443-6ACBFE29CA31}" type="slidenum">
              <a:rPr lang="en-CA" smtClean="0">
                <a:latin typeface="Times New Roman" pitchFamily="18" charset="0"/>
                <a:cs typeface="Arial" charset="0"/>
              </a:rPr>
              <a:pPr/>
              <a:t>43</a:t>
            </a:fld>
            <a:endParaRPr lang="en-CA" smtClean="0">
              <a:latin typeface="Times New Roman" pitchFamily="18" charset="0"/>
              <a:cs typeface="Arial" charset="0"/>
            </a:endParaRPr>
          </a:p>
        </p:txBody>
      </p:sp>
      <p:sp>
        <p:nvSpPr>
          <p:cNvPr id="58370" name="Rectangle 2"/>
          <p:cNvSpPr>
            <a:spLocks noGrp="1" noChangeArrowheads="1"/>
          </p:cNvSpPr>
          <p:nvPr>
            <p:ph type="title" idx="4294967295"/>
          </p:nvPr>
        </p:nvSpPr>
        <p:spPr>
          <a:xfrm>
            <a:off x="533400" y="609600"/>
            <a:ext cx="7772400" cy="838200"/>
          </a:xfrm>
        </p:spPr>
        <p:txBody>
          <a:bodyPr/>
          <a:lstStyle/>
          <a:p>
            <a:pPr eaLnBrk="1" hangingPunct="1"/>
            <a:r>
              <a:rPr lang="en-US" dirty="0" smtClean="0"/>
              <a:t>LEGAL ISSUES</a:t>
            </a:r>
            <a:endParaRPr lang="en-CA" dirty="0" smtClean="0"/>
          </a:p>
        </p:txBody>
      </p:sp>
      <p:sp>
        <p:nvSpPr>
          <p:cNvPr id="58371" name="Rectangle 3"/>
          <p:cNvSpPr>
            <a:spLocks noGrp="1" noChangeArrowheads="1"/>
          </p:cNvSpPr>
          <p:nvPr>
            <p:ph idx="4294967295"/>
          </p:nvPr>
        </p:nvSpPr>
        <p:spPr>
          <a:xfrm>
            <a:off x="609600" y="1524000"/>
            <a:ext cx="7772400" cy="4572000"/>
          </a:xfrm>
        </p:spPr>
        <p:txBody>
          <a:bodyPr/>
          <a:lstStyle/>
          <a:p>
            <a:pPr eaLnBrk="1" hangingPunct="1"/>
            <a:r>
              <a:rPr lang="en-US" b="1" dirty="0" smtClean="0">
                <a:solidFill>
                  <a:srgbClr val="0070C0"/>
                </a:solidFill>
              </a:rPr>
              <a:t>The Child and Family Services Act</a:t>
            </a:r>
            <a:r>
              <a:rPr lang="en-US" dirty="0" smtClean="0">
                <a:solidFill>
                  <a:srgbClr val="0070C0"/>
                </a:solidFill>
              </a:rPr>
              <a:t> </a:t>
            </a:r>
            <a:r>
              <a:rPr lang="en-US" dirty="0" smtClean="0"/>
              <a:t>(CFSA) in Ontario represents what society perceives as abuse/molestation of children</a:t>
            </a:r>
          </a:p>
          <a:p>
            <a:pPr eaLnBrk="1" hangingPunct="1"/>
            <a:r>
              <a:rPr lang="en-US" dirty="0" smtClean="0"/>
              <a:t>Organizations involved with children </a:t>
            </a:r>
            <a:r>
              <a:rPr lang="en-US" b="1" dirty="0" smtClean="0">
                <a:solidFill>
                  <a:srgbClr val="0070C0"/>
                </a:solidFill>
              </a:rPr>
              <a:t>must adhere to this same law</a:t>
            </a:r>
            <a:r>
              <a:rPr lang="en-US" dirty="0" smtClean="0">
                <a:solidFill>
                  <a:srgbClr val="0070C0"/>
                </a:solidFill>
              </a:rPr>
              <a:t> </a:t>
            </a:r>
            <a:r>
              <a:rPr lang="en-US" dirty="0" smtClean="0"/>
              <a:t>and apply the same guidelines to the handling of the children under their care and custody</a:t>
            </a:r>
            <a:endParaRPr lang="en-CA" dirty="0" smtClean="0"/>
          </a:p>
          <a:p>
            <a:pPr eaLnBrk="1" hangingPunct="1"/>
            <a:endParaRPr lang="en-CA"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Slide Number Placeholder 5"/>
          <p:cNvSpPr>
            <a:spLocks noGrp="1"/>
          </p:cNvSpPr>
          <p:nvPr>
            <p:ph type="sldNum" sz="quarter" idx="12"/>
          </p:nvPr>
        </p:nvSpPr>
        <p:spPr>
          <a:noFill/>
        </p:spPr>
        <p:txBody>
          <a:bodyPr/>
          <a:lstStyle/>
          <a:p>
            <a:fld id="{D6B8D29C-4CE5-42A5-BECA-8F2E82150E03}" type="slidenum">
              <a:rPr lang="en-CA" smtClean="0">
                <a:latin typeface="Times New Roman" pitchFamily="18" charset="0"/>
                <a:cs typeface="Arial" charset="0"/>
              </a:rPr>
              <a:pPr/>
              <a:t>44</a:t>
            </a:fld>
            <a:endParaRPr lang="en-CA" smtClean="0">
              <a:latin typeface="Times New Roman" pitchFamily="18" charset="0"/>
              <a:cs typeface="Arial" charset="0"/>
            </a:endParaRPr>
          </a:p>
        </p:txBody>
      </p:sp>
      <p:sp>
        <p:nvSpPr>
          <p:cNvPr id="59394" name="Rectangle 2"/>
          <p:cNvSpPr>
            <a:spLocks noGrp="1" noChangeArrowheads="1"/>
          </p:cNvSpPr>
          <p:nvPr>
            <p:ph type="title" idx="4294967295"/>
          </p:nvPr>
        </p:nvSpPr>
        <p:spPr>
          <a:xfrm>
            <a:off x="457200" y="304800"/>
            <a:ext cx="8183562" cy="1052512"/>
          </a:xfrm>
        </p:spPr>
        <p:txBody>
          <a:bodyPr/>
          <a:lstStyle/>
          <a:p>
            <a:pPr eaLnBrk="1" hangingPunct="1"/>
            <a:r>
              <a:rPr lang="en-US" dirty="0" smtClean="0"/>
              <a:t>CFSA Addresses - </a:t>
            </a:r>
            <a:endParaRPr lang="en-CA" dirty="0" smtClean="0"/>
          </a:p>
        </p:txBody>
      </p:sp>
      <p:sp>
        <p:nvSpPr>
          <p:cNvPr id="59395" name="Rectangle 3"/>
          <p:cNvSpPr>
            <a:spLocks noGrp="1" noChangeArrowheads="1"/>
          </p:cNvSpPr>
          <p:nvPr>
            <p:ph idx="4294967295"/>
          </p:nvPr>
        </p:nvSpPr>
        <p:spPr>
          <a:xfrm>
            <a:off x="609600" y="1524000"/>
            <a:ext cx="8183562" cy="3355975"/>
          </a:xfrm>
        </p:spPr>
        <p:txBody>
          <a:bodyPr/>
          <a:lstStyle/>
          <a:p>
            <a:pPr eaLnBrk="1" hangingPunct="1"/>
            <a:r>
              <a:rPr lang="en-US" dirty="0" smtClean="0"/>
              <a:t>Physical harm</a:t>
            </a:r>
          </a:p>
          <a:p>
            <a:pPr eaLnBrk="1" hangingPunct="1"/>
            <a:endParaRPr lang="en-US" dirty="0" smtClean="0"/>
          </a:p>
          <a:p>
            <a:pPr eaLnBrk="1" hangingPunct="1"/>
            <a:r>
              <a:rPr lang="en-US" dirty="0" smtClean="0"/>
              <a:t>Sexual molestation or exploitation</a:t>
            </a:r>
          </a:p>
          <a:p>
            <a:pPr eaLnBrk="1" hangingPunct="1"/>
            <a:endParaRPr lang="en-US" dirty="0" smtClean="0"/>
          </a:p>
          <a:p>
            <a:pPr eaLnBrk="1" hangingPunct="1"/>
            <a:r>
              <a:rPr lang="en-US" dirty="0" smtClean="0"/>
              <a:t>Failure or refusal to provide proper medical treatment for physical harm or suffering</a:t>
            </a:r>
            <a:endParaRPr lang="en-CA"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Slide Number Placeholder 5"/>
          <p:cNvSpPr>
            <a:spLocks noGrp="1"/>
          </p:cNvSpPr>
          <p:nvPr>
            <p:ph type="sldNum" sz="quarter" idx="12"/>
          </p:nvPr>
        </p:nvSpPr>
        <p:spPr>
          <a:noFill/>
        </p:spPr>
        <p:txBody>
          <a:bodyPr/>
          <a:lstStyle/>
          <a:p>
            <a:fld id="{061EE0C3-3B04-4358-A349-BB3925371924}" type="slidenum">
              <a:rPr lang="en-CA" smtClean="0">
                <a:latin typeface="Times New Roman" pitchFamily="18" charset="0"/>
                <a:cs typeface="Arial" charset="0"/>
              </a:rPr>
              <a:pPr/>
              <a:t>45</a:t>
            </a:fld>
            <a:endParaRPr lang="en-CA" smtClean="0">
              <a:latin typeface="Times New Roman" pitchFamily="18" charset="0"/>
              <a:cs typeface="Arial" charset="0"/>
            </a:endParaRPr>
          </a:p>
        </p:txBody>
      </p:sp>
      <p:sp>
        <p:nvSpPr>
          <p:cNvPr id="60418" name="Rectangle 1026"/>
          <p:cNvSpPr>
            <a:spLocks noGrp="1" noChangeArrowheads="1"/>
          </p:cNvSpPr>
          <p:nvPr>
            <p:ph type="title" idx="4294967295"/>
          </p:nvPr>
        </p:nvSpPr>
        <p:spPr>
          <a:xfrm>
            <a:off x="457200" y="533400"/>
            <a:ext cx="8183562" cy="1052512"/>
          </a:xfrm>
        </p:spPr>
        <p:txBody>
          <a:bodyPr/>
          <a:lstStyle/>
          <a:p>
            <a:pPr eaLnBrk="1" hangingPunct="1"/>
            <a:r>
              <a:rPr lang="en-US" dirty="0" smtClean="0"/>
              <a:t>CFSA Addresses - </a:t>
            </a:r>
            <a:endParaRPr lang="en-CA" dirty="0" smtClean="0"/>
          </a:p>
        </p:txBody>
      </p:sp>
      <p:sp>
        <p:nvSpPr>
          <p:cNvPr id="60419" name="Rectangle 1027"/>
          <p:cNvSpPr>
            <a:spLocks noGrp="1" noChangeArrowheads="1"/>
          </p:cNvSpPr>
          <p:nvPr>
            <p:ph idx="4294967295"/>
          </p:nvPr>
        </p:nvSpPr>
        <p:spPr>
          <a:xfrm>
            <a:off x="533400" y="1828800"/>
            <a:ext cx="8183562" cy="2670175"/>
          </a:xfrm>
        </p:spPr>
        <p:txBody>
          <a:bodyPr/>
          <a:lstStyle/>
          <a:p>
            <a:pPr eaLnBrk="1" hangingPunct="1"/>
            <a:r>
              <a:rPr lang="en-US" dirty="0" smtClean="0"/>
              <a:t>Emotional harm</a:t>
            </a:r>
          </a:p>
          <a:p>
            <a:pPr eaLnBrk="1" hangingPunct="1"/>
            <a:r>
              <a:rPr lang="en-US" dirty="0" smtClean="0"/>
              <a:t>Failure or refusal to provide treatment for a child suffering from a mental, emotional or development condition which could impair a child’s future development</a:t>
            </a:r>
            <a:endParaRPr lang="en-CA"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Slide Number Placeholder 5"/>
          <p:cNvSpPr>
            <a:spLocks noGrp="1"/>
          </p:cNvSpPr>
          <p:nvPr>
            <p:ph type="sldNum" sz="quarter" idx="12"/>
          </p:nvPr>
        </p:nvSpPr>
        <p:spPr>
          <a:noFill/>
        </p:spPr>
        <p:txBody>
          <a:bodyPr/>
          <a:lstStyle/>
          <a:p>
            <a:fld id="{5AD0C947-00DA-44B1-9A83-898B067E2FF7}" type="slidenum">
              <a:rPr lang="en-CA" smtClean="0">
                <a:latin typeface="Times New Roman" pitchFamily="18" charset="0"/>
                <a:cs typeface="Arial" charset="0"/>
              </a:rPr>
              <a:pPr/>
              <a:t>46</a:t>
            </a:fld>
            <a:endParaRPr lang="en-CA" smtClean="0">
              <a:latin typeface="Times New Roman" pitchFamily="18" charset="0"/>
              <a:cs typeface="Arial" charset="0"/>
            </a:endParaRPr>
          </a:p>
        </p:txBody>
      </p:sp>
      <p:sp>
        <p:nvSpPr>
          <p:cNvPr id="61442" name="Rectangle 3"/>
          <p:cNvSpPr>
            <a:spLocks noGrp="1" noChangeArrowheads="1"/>
          </p:cNvSpPr>
          <p:nvPr>
            <p:ph idx="4294967295"/>
          </p:nvPr>
        </p:nvSpPr>
        <p:spPr>
          <a:xfrm>
            <a:off x="533400" y="533400"/>
            <a:ext cx="8153400" cy="5562600"/>
          </a:xfrm>
        </p:spPr>
        <p:txBody>
          <a:bodyPr>
            <a:normAutofit/>
          </a:bodyPr>
          <a:lstStyle/>
          <a:p>
            <a:pPr eaLnBrk="1" hangingPunct="1"/>
            <a:r>
              <a:rPr lang="en-US" dirty="0" smtClean="0"/>
              <a:t>Each province has a similar Act</a:t>
            </a:r>
          </a:p>
          <a:p>
            <a:pPr eaLnBrk="1" hangingPunct="1"/>
            <a:r>
              <a:rPr lang="en-US" dirty="0" smtClean="0"/>
              <a:t>They all state similar guidelines:</a:t>
            </a:r>
          </a:p>
          <a:p>
            <a:pPr lvl="1" eaLnBrk="1" hangingPunct="1"/>
            <a:r>
              <a:rPr lang="en-US" dirty="0" smtClean="0"/>
              <a:t>1	</a:t>
            </a:r>
            <a:r>
              <a:rPr lang="en-US" sz="3200" b="1" dirty="0" smtClean="0">
                <a:solidFill>
                  <a:srgbClr val="0000FF"/>
                </a:solidFill>
              </a:rPr>
              <a:t>that the care-worker(s) is (are) accountable and responsible for reporting any abuse cases</a:t>
            </a:r>
          </a:p>
          <a:p>
            <a:pPr lvl="1" eaLnBrk="1" hangingPunct="1"/>
            <a:r>
              <a:rPr lang="en-US" sz="3200" b="1" dirty="0" smtClean="0">
                <a:solidFill>
                  <a:srgbClr val="0000FF"/>
                </a:solidFill>
              </a:rPr>
              <a:t> </a:t>
            </a:r>
            <a:r>
              <a:rPr lang="en-US" sz="2000" b="1" dirty="0" smtClean="0"/>
              <a:t>2</a:t>
            </a:r>
            <a:r>
              <a:rPr lang="en-US" sz="3200" b="1" dirty="0" smtClean="0">
                <a:solidFill>
                  <a:srgbClr val="0000FF"/>
                </a:solidFill>
              </a:rPr>
              <a:t> Failure to report this information to the “Society”          and/or police is a punishable       offense</a:t>
            </a:r>
            <a:endParaRPr lang="en-CA" sz="3200" b="1" dirty="0" smtClean="0">
              <a:solidFill>
                <a:srgbClr val="0000FF"/>
              </a:solidFill>
            </a:endParaRPr>
          </a:p>
          <a:p>
            <a:pPr lvl="1" eaLnBrk="1" hangingPunct="1">
              <a:buFontTx/>
              <a:buNone/>
            </a:pPr>
            <a:endParaRPr lang="en-CA" sz="3200" b="1" dirty="0" smtClean="0">
              <a:solidFill>
                <a:srgbClr val="0000F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Slide Number Placeholder 5"/>
          <p:cNvSpPr>
            <a:spLocks noGrp="1"/>
          </p:cNvSpPr>
          <p:nvPr>
            <p:ph type="sldNum" sz="quarter" idx="12"/>
          </p:nvPr>
        </p:nvSpPr>
        <p:spPr>
          <a:noFill/>
        </p:spPr>
        <p:txBody>
          <a:bodyPr/>
          <a:lstStyle/>
          <a:p>
            <a:fld id="{C7487577-6884-438F-9B89-3CDF3C670D62}" type="slidenum">
              <a:rPr lang="en-CA" smtClean="0">
                <a:latin typeface="Times New Roman" pitchFamily="18" charset="0"/>
                <a:cs typeface="Arial" charset="0"/>
              </a:rPr>
              <a:pPr/>
              <a:t>47</a:t>
            </a:fld>
            <a:endParaRPr lang="en-CA" smtClean="0">
              <a:latin typeface="Times New Roman" pitchFamily="18" charset="0"/>
              <a:cs typeface="Arial" charset="0"/>
            </a:endParaRPr>
          </a:p>
        </p:txBody>
      </p:sp>
      <p:sp>
        <p:nvSpPr>
          <p:cNvPr id="62466" name="Rectangle 1026"/>
          <p:cNvSpPr>
            <a:spLocks noGrp="1" noChangeArrowheads="1"/>
          </p:cNvSpPr>
          <p:nvPr>
            <p:ph type="title" idx="4294967295"/>
          </p:nvPr>
        </p:nvSpPr>
        <p:spPr>
          <a:xfrm>
            <a:off x="457200" y="533400"/>
            <a:ext cx="7772400" cy="762000"/>
          </a:xfrm>
        </p:spPr>
        <p:txBody>
          <a:bodyPr/>
          <a:lstStyle/>
          <a:p>
            <a:pPr eaLnBrk="1" hangingPunct="1"/>
            <a:r>
              <a:rPr lang="en-US" dirty="0" smtClean="0"/>
              <a:t>Ontario Section 72 (2)</a:t>
            </a:r>
            <a:endParaRPr lang="en-CA" dirty="0" smtClean="0"/>
          </a:p>
        </p:txBody>
      </p:sp>
      <p:sp>
        <p:nvSpPr>
          <p:cNvPr id="62467" name="Rectangle 1027"/>
          <p:cNvSpPr>
            <a:spLocks noGrp="1" noChangeArrowheads="1"/>
          </p:cNvSpPr>
          <p:nvPr>
            <p:ph idx="4294967295"/>
          </p:nvPr>
        </p:nvSpPr>
        <p:spPr>
          <a:xfrm>
            <a:off x="685800" y="1447800"/>
            <a:ext cx="7772400" cy="4648200"/>
          </a:xfrm>
        </p:spPr>
        <p:txBody>
          <a:bodyPr/>
          <a:lstStyle/>
          <a:p>
            <a:pPr eaLnBrk="1" hangingPunct="1"/>
            <a:r>
              <a:rPr lang="en-US" b="1" dirty="0" smtClean="0"/>
              <a:t>The fine is up to $1,000 and/or imprisonment for up to one (1) year</a:t>
            </a:r>
          </a:p>
          <a:p>
            <a:pPr eaLnBrk="1" hangingPunct="1"/>
            <a:r>
              <a:rPr lang="en-US" dirty="0" smtClean="0"/>
              <a:t>If the courts find the penalty is not enough for the individual, the court </a:t>
            </a:r>
            <a:r>
              <a:rPr lang="en-US" b="1" dirty="0" smtClean="0"/>
              <a:t>may impose a penalty against the deacons, elders, pastors, trustees or other employees/volunteers or workers of the church</a:t>
            </a:r>
            <a:endParaRPr lang="en-CA" b="1" dirty="0" smtClean="0"/>
          </a:p>
          <a:p>
            <a:pPr eaLnBrk="1" hangingPunct="1"/>
            <a:endParaRPr lang="en-US" b="1" dirty="0" smtClean="0">
              <a:solidFill>
                <a:srgbClr val="FF0000"/>
              </a:solidFill>
            </a:endParaRPr>
          </a:p>
          <a:p>
            <a:pPr eaLnBrk="1" hangingPunct="1"/>
            <a:endParaRPr lang="en-CA" b="1" dirty="0" smtClean="0">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Slide Number Placeholder 5"/>
          <p:cNvSpPr>
            <a:spLocks noGrp="1"/>
          </p:cNvSpPr>
          <p:nvPr>
            <p:ph type="sldNum" sz="quarter" idx="12"/>
          </p:nvPr>
        </p:nvSpPr>
        <p:spPr>
          <a:noFill/>
        </p:spPr>
        <p:txBody>
          <a:bodyPr/>
          <a:lstStyle/>
          <a:p>
            <a:fld id="{E3C6307F-361C-4EB7-A1E6-1D477B45E5C8}" type="slidenum">
              <a:rPr lang="en-CA" smtClean="0">
                <a:latin typeface="Times New Roman" pitchFamily="18" charset="0"/>
                <a:cs typeface="Arial" charset="0"/>
              </a:rPr>
              <a:pPr/>
              <a:t>48</a:t>
            </a:fld>
            <a:endParaRPr lang="en-CA" smtClean="0">
              <a:latin typeface="Times New Roman" pitchFamily="18" charset="0"/>
              <a:cs typeface="Arial" charset="0"/>
            </a:endParaRPr>
          </a:p>
        </p:txBody>
      </p:sp>
      <p:sp>
        <p:nvSpPr>
          <p:cNvPr id="63490" name="Rectangle 2"/>
          <p:cNvSpPr>
            <a:spLocks noGrp="1" noChangeArrowheads="1"/>
          </p:cNvSpPr>
          <p:nvPr>
            <p:ph type="title" idx="4294967295"/>
          </p:nvPr>
        </p:nvSpPr>
        <p:spPr>
          <a:xfrm>
            <a:off x="533400" y="228600"/>
            <a:ext cx="8183562" cy="1052512"/>
          </a:xfrm>
        </p:spPr>
        <p:txBody>
          <a:bodyPr/>
          <a:lstStyle/>
          <a:p>
            <a:pPr eaLnBrk="1" hangingPunct="1"/>
            <a:r>
              <a:rPr lang="en-US" dirty="0" smtClean="0"/>
              <a:t>CFSA - note</a:t>
            </a:r>
            <a:endParaRPr lang="en-CA" dirty="0" smtClean="0"/>
          </a:p>
        </p:txBody>
      </p:sp>
      <p:sp>
        <p:nvSpPr>
          <p:cNvPr id="63491" name="Rectangle 3"/>
          <p:cNvSpPr>
            <a:spLocks noGrp="1" noChangeArrowheads="1"/>
          </p:cNvSpPr>
          <p:nvPr>
            <p:ph idx="4294967295"/>
          </p:nvPr>
        </p:nvSpPr>
        <p:spPr>
          <a:xfrm>
            <a:off x="685800" y="1371600"/>
            <a:ext cx="8183562" cy="4187825"/>
          </a:xfrm>
        </p:spPr>
        <p:txBody>
          <a:bodyPr/>
          <a:lstStyle/>
          <a:p>
            <a:pPr eaLnBrk="1" hangingPunct="1"/>
            <a:r>
              <a:rPr lang="en-US" dirty="0" smtClean="0"/>
              <a:t>In Ontario, the </a:t>
            </a:r>
          </a:p>
          <a:p>
            <a:pPr lvl="1" eaLnBrk="1" hangingPunct="1"/>
            <a:r>
              <a:rPr lang="en-US" sz="3200" b="1" dirty="0" smtClean="0"/>
              <a:t>Person </a:t>
            </a:r>
            <a:r>
              <a:rPr lang="en-US" sz="3200" b="1" u="sng" dirty="0" smtClean="0"/>
              <a:t>who initially suspects</a:t>
            </a:r>
            <a:r>
              <a:rPr lang="en-US" sz="3200" b="1" dirty="0" smtClean="0"/>
              <a:t> an act of abuse is </a:t>
            </a:r>
            <a:r>
              <a:rPr lang="en-US" sz="3600" b="1" u="sng" dirty="0" smtClean="0"/>
              <a:t>primarily</a:t>
            </a:r>
            <a:r>
              <a:rPr lang="en-US" sz="3200" b="1" dirty="0" smtClean="0"/>
              <a:t> and </a:t>
            </a:r>
            <a:r>
              <a:rPr lang="en-US" sz="3200" b="1" u="sng" dirty="0" smtClean="0"/>
              <a:t>ultimately</a:t>
            </a:r>
            <a:r>
              <a:rPr lang="en-US" sz="3200" b="1" dirty="0" smtClean="0"/>
              <a:t> responsible for reporting the matter to the authorities</a:t>
            </a:r>
            <a:endParaRPr lang="en-CA" sz="3200" b="1"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Slide Number Placeholder 5"/>
          <p:cNvSpPr>
            <a:spLocks noGrp="1"/>
          </p:cNvSpPr>
          <p:nvPr>
            <p:ph type="sldNum" sz="quarter" idx="12"/>
          </p:nvPr>
        </p:nvSpPr>
        <p:spPr>
          <a:noFill/>
        </p:spPr>
        <p:txBody>
          <a:bodyPr/>
          <a:lstStyle/>
          <a:p>
            <a:fld id="{037964C5-58D8-4309-9113-6E128D4ECDF7}" type="slidenum">
              <a:rPr lang="en-CA" smtClean="0">
                <a:latin typeface="Times New Roman" pitchFamily="18" charset="0"/>
                <a:cs typeface="Arial" charset="0"/>
              </a:rPr>
              <a:pPr/>
              <a:t>49</a:t>
            </a:fld>
            <a:endParaRPr lang="en-CA" smtClean="0">
              <a:latin typeface="Times New Roman" pitchFamily="18" charset="0"/>
              <a:cs typeface="Arial" charset="0"/>
            </a:endParaRPr>
          </a:p>
        </p:txBody>
      </p:sp>
      <p:sp>
        <p:nvSpPr>
          <p:cNvPr id="64514" name="Rectangle 2"/>
          <p:cNvSpPr>
            <a:spLocks noGrp="1" noChangeArrowheads="1"/>
          </p:cNvSpPr>
          <p:nvPr>
            <p:ph type="title" idx="4294967295"/>
          </p:nvPr>
        </p:nvSpPr>
        <p:spPr>
          <a:xfrm>
            <a:off x="533400" y="838200"/>
            <a:ext cx="8183562" cy="1052512"/>
          </a:xfrm>
        </p:spPr>
        <p:txBody>
          <a:bodyPr>
            <a:normAutofit fontScale="90000"/>
          </a:bodyPr>
          <a:lstStyle/>
          <a:p>
            <a:pPr eaLnBrk="1" hangingPunct="1"/>
            <a:r>
              <a:rPr lang="en-US" b="1" u="sng" dirty="0" smtClean="0">
                <a:solidFill>
                  <a:srgbClr val="FF8D3E"/>
                </a:solidFill>
              </a:rPr>
              <a:t>Document All Investigation Procedures</a:t>
            </a:r>
            <a:endParaRPr lang="en-CA" b="1" u="sng" dirty="0" smtClean="0">
              <a:solidFill>
                <a:srgbClr val="FF8D3E"/>
              </a:solidFill>
            </a:endParaRPr>
          </a:p>
        </p:txBody>
      </p:sp>
      <p:sp>
        <p:nvSpPr>
          <p:cNvPr id="64515" name="Rectangle 3"/>
          <p:cNvSpPr>
            <a:spLocks noGrp="1" noChangeArrowheads="1"/>
          </p:cNvSpPr>
          <p:nvPr>
            <p:ph idx="4294967295"/>
          </p:nvPr>
        </p:nvSpPr>
        <p:spPr>
          <a:xfrm>
            <a:off x="685800" y="1676400"/>
            <a:ext cx="8183562" cy="4187825"/>
          </a:xfrm>
        </p:spPr>
        <p:txBody>
          <a:bodyPr/>
          <a:lstStyle/>
          <a:p>
            <a:pPr eaLnBrk="1" hangingPunct="1">
              <a:lnSpc>
                <a:spcPct val="90000"/>
              </a:lnSpc>
            </a:pPr>
            <a:endParaRPr lang="en-US" dirty="0" smtClean="0"/>
          </a:p>
          <a:p>
            <a:pPr eaLnBrk="1" hangingPunct="1">
              <a:lnSpc>
                <a:spcPct val="90000"/>
              </a:lnSpc>
            </a:pPr>
            <a:r>
              <a:rPr lang="en-US" dirty="0" smtClean="0"/>
              <a:t>that occur as a result of an allegation</a:t>
            </a:r>
          </a:p>
          <a:p>
            <a:pPr eaLnBrk="1" hangingPunct="1">
              <a:lnSpc>
                <a:spcPct val="90000"/>
              </a:lnSpc>
            </a:pPr>
            <a:endParaRPr lang="en-US" dirty="0" smtClean="0"/>
          </a:p>
          <a:p>
            <a:pPr eaLnBrk="1" hangingPunct="1">
              <a:lnSpc>
                <a:spcPct val="90000"/>
              </a:lnSpc>
            </a:pPr>
            <a:r>
              <a:rPr lang="en-US" dirty="0" smtClean="0"/>
              <a:t>Protect all employees involved in the process</a:t>
            </a:r>
          </a:p>
          <a:p>
            <a:pPr eaLnBrk="1" hangingPunct="1">
              <a:lnSpc>
                <a:spcPct val="90000"/>
              </a:lnSpc>
            </a:pPr>
            <a:endParaRPr lang="en-US" dirty="0" smtClean="0"/>
          </a:p>
          <a:p>
            <a:pPr eaLnBrk="1" hangingPunct="1">
              <a:lnSpc>
                <a:spcPct val="90000"/>
              </a:lnSpc>
            </a:pPr>
            <a:r>
              <a:rPr lang="en-US" dirty="0" smtClean="0"/>
              <a:t>All documents may have to be made available for any civil or criminal court case</a:t>
            </a:r>
            <a:endParaRPr lang="en-CA" dirty="0" smtClean="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838200" y="762000"/>
            <a:ext cx="7772400" cy="609600"/>
          </a:xfrm>
        </p:spPr>
        <p:txBody>
          <a:bodyPr>
            <a:normAutofit/>
          </a:bodyPr>
          <a:lstStyle/>
          <a:p>
            <a:r>
              <a:rPr lang="en-US" sz="2800" b="1" dirty="0" smtClean="0"/>
              <a:t>……..and as harmless as doves</a:t>
            </a:r>
          </a:p>
        </p:txBody>
      </p:sp>
      <p:pic>
        <p:nvPicPr>
          <p:cNvPr id="19458" name="Picture 3" descr="dove"/>
          <p:cNvPicPr>
            <a:picLocks noGrp="1" noChangeAspect="1" noChangeArrowheads="1"/>
          </p:cNvPicPr>
          <p:nvPr>
            <p:ph idx="4294967295"/>
          </p:nvPr>
        </p:nvPicPr>
        <p:blipFill>
          <a:blip r:embed="rId2" cstate="print"/>
          <a:stretch>
            <a:fillRect/>
          </a:stretch>
        </p:blipFill>
        <p:spPr>
          <a:xfrm>
            <a:off x="2209800" y="1752600"/>
            <a:ext cx="5030787" cy="41878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Slide Number Placeholder 5"/>
          <p:cNvSpPr>
            <a:spLocks noGrp="1"/>
          </p:cNvSpPr>
          <p:nvPr>
            <p:ph type="sldNum" sz="quarter" idx="12"/>
          </p:nvPr>
        </p:nvSpPr>
        <p:spPr>
          <a:noFill/>
        </p:spPr>
        <p:txBody>
          <a:bodyPr/>
          <a:lstStyle/>
          <a:p>
            <a:fld id="{5E3033AE-0E72-419D-9942-EF1F923D8C3C}" type="slidenum">
              <a:rPr lang="en-CA" smtClean="0">
                <a:latin typeface="Times New Roman" pitchFamily="18" charset="0"/>
                <a:cs typeface="Arial" charset="0"/>
              </a:rPr>
              <a:pPr/>
              <a:t>50</a:t>
            </a:fld>
            <a:endParaRPr lang="en-CA" smtClean="0">
              <a:latin typeface="Times New Roman" pitchFamily="18" charset="0"/>
              <a:cs typeface="Arial" charset="0"/>
            </a:endParaRPr>
          </a:p>
        </p:txBody>
      </p:sp>
      <p:sp>
        <p:nvSpPr>
          <p:cNvPr id="65538" name="Rectangle 2"/>
          <p:cNvSpPr>
            <a:spLocks noGrp="1" noChangeArrowheads="1"/>
          </p:cNvSpPr>
          <p:nvPr>
            <p:ph type="title" idx="4294967295"/>
          </p:nvPr>
        </p:nvSpPr>
        <p:spPr>
          <a:xfrm>
            <a:off x="381000" y="228600"/>
            <a:ext cx="8183562" cy="1052512"/>
          </a:xfrm>
        </p:spPr>
        <p:txBody>
          <a:bodyPr/>
          <a:lstStyle/>
          <a:p>
            <a:pPr eaLnBrk="1" hangingPunct="1"/>
            <a:r>
              <a:rPr lang="en-US" dirty="0" smtClean="0"/>
              <a:t>Investigation Process</a:t>
            </a:r>
            <a:endParaRPr lang="en-CA" dirty="0" smtClean="0"/>
          </a:p>
        </p:txBody>
      </p:sp>
      <p:sp>
        <p:nvSpPr>
          <p:cNvPr id="65539" name="Rectangle 3"/>
          <p:cNvSpPr>
            <a:spLocks noGrp="1" noChangeArrowheads="1"/>
          </p:cNvSpPr>
          <p:nvPr>
            <p:ph idx="4294967295"/>
          </p:nvPr>
        </p:nvSpPr>
        <p:spPr>
          <a:xfrm>
            <a:off x="960438" y="1600200"/>
            <a:ext cx="8183562" cy="4187825"/>
          </a:xfrm>
        </p:spPr>
        <p:txBody>
          <a:bodyPr/>
          <a:lstStyle/>
          <a:p>
            <a:pPr eaLnBrk="1" hangingPunct="1">
              <a:lnSpc>
                <a:spcPct val="90000"/>
              </a:lnSpc>
            </a:pPr>
            <a:r>
              <a:rPr lang="en-US" dirty="0" smtClean="0"/>
              <a:t>After this has been completed the employer should meet with the alleged harassed employee and the alleged harasser</a:t>
            </a:r>
          </a:p>
          <a:p>
            <a:pPr eaLnBrk="1" hangingPunct="1">
              <a:lnSpc>
                <a:spcPct val="90000"/>
              </a:lnSpc>
            </a:pPr>
            <a:r>
              <a:rPr lang="en-US" dirty="0" smtClean="0"/>
              <a:t>Explain the process</a:t>
            </a:r>
          </a:p>
          <a:p>
            <a:pPr eaLnBrk="1" hangingPunct="1">
              <a:lnSpc>
                <a:spcPct val="90000"/>
              </a:lnSpc>
            </a:pPr>
            <a:r>
              <a:rPr lang="en-US" dirty="0" smtClean="0"/>
              <a:t>Communicate the findings</a:t>
            </a:r>
          </a:p>
          <a:p>
            <a:pPr eaLnBrk="1" hangingPunct="1">
              <a:lnSpc>
                <a:spcPct val="90000"/>
              </a:lnSpc>
            </a:pPr>
            <a:r>
              <a:rPr lang="en-US" dirty="0" smtClean="0"/>
              <a:t>Offer counseling</a:t>
            </a:r>
          </a:p>
          <a:p>
            <a:pPr eaLnBrk="1" hangingPunct="1">
              <a:lnSpc>
                <a:spcPct val="90000"/>
              </a:lnSpc>
            </a:pPr>
            <a:r>
              <a:rPr lang="en-US" dirty="0" smtClean="0"/>
              <a:t>Clearly state the disciplinary action to be made</a:t>
            </a:r>
            <a:endParaRPr lang="en-CA"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Slide Number Placeholder 5"/>
          <p:cNvSpPr>
            <a:spLocks noGrp="1"/>
          </p:cNvSpPr>
          <p:nvPr>
            <p:ph type="sldNum" sz="quarter" idx="12"/>
          </p:nvPr>
        </p:nvSpPr>
        <p:spPr>
          <a:noFill/>
        </p:spPr>
        <p:txBody>
          <a:bodyPr/>
          <a:lstStyle/>
          <a:p>
            <a:fld id="{E5F4C1B4-1DB4-4C22-9DC4-8C27AEE88407}" type="slidenum">
              <a:rPr lang="en-CA" smtClean="0">
                <a:latin typeface="Times New Roman" pitchFamily="18" charset="0"/>
                <a:cs typeface="Arial" charset="0"/>
              </a:rPr>
              <a:pPr/>
              <a:t>51</a:t>
            </a:fld>
            <a:endParaRPr lang="en-CA" smtClean="0">
              <a:latin typeface="Times New Roman" pitchFamily="18" charset="0"/>
              <a:cs typeface="Arial" charset="0"/>
            </a:endParaRPr>
          </a:p>
        </p:txBody>
      </p:sp>
      <p:sp>
        <p:nvSpPr>
          <p:cNvPr id="66562" name="Rectangle 2"/>
          <p:cNvSpPr>
            <a:spLocks noGrp="1" noChangeArrowheads="1"/>
          </p:cNvSpPr>
          <p:nvPr>
            <p:ph type="title" idx="4294967295"/>
          </p:nvPr>
        </p:nvSpPr>
        <p:spPr>
          <a:xfrm>
            <a:off x="457200" y="152400"/>
            <a:ext cx="8183562" cy="1052512"/>
          </a:xfrm>
        </p:spPr>
        <p:txBody>
          <a:bodyPr/>
          <a:lstStyle/>
          <a:p>
            <a:pPr eaLnBrk="1" hangingPunct="1"/>
            <a:r>
              <a:rPr lang="en-US" dirty="0" smtClean="0"/>
              <a:t>Review </a:t>
            </a:r>
            <a:endParaRPr lang="en-CA" dirty="0" smtClean="0"/>
          </a:p>
        </p:txBody>
      </p:sp>
      <p:sp>
        <p:nvSpPr>
          <p:cNvPr id="66563" name="Rectangle 3"/>
          <p:cNvSpPr>
            <a:spLocks noGrp="1" noChangeArrowheads="1"/>
          </p:cNvSpPr>
          <p:nvPr>
            <p:ph idx="4294967295"/>
          </p:nvPr>
        </p:nvSpPr>
        <p:spPr>
          <a:xfrm>
            <a:off x="609600" y="2057400"/>
            <a:ext cx="8183562" cy="3051175"/>
          </a:xfrm>
        </p:spPr>
        <p:txBody>
          <a:bodyPr/>
          <a:lstStyle/>
          <a:p>
            <a:pPr eaLnBrk="1" hangingPunct="1"/>
            <a:r>
              <a:rPr lang="en-US" dirty="0" smtClean="0"/>
              <a:t>After this process has been finalized – review the whole process of the harassment policy</a:t>
            </a:r>
          </a:p>
          <a:p>
            <a:pPr eaLnBrk="1" hangingPunct="1"/>
            <a:r>
              <a:rPr lang="en-US" dirty="0" smtClean="0"/>
              <a:t>Examine it to determine if any changes are necessary to prevent this similar problem from arising again</a:t>
            </a:r>
            <a:endParaRPr lang="en-CA"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Slide Number Placeholder 5"/>
          <p:cNvSpPr>
            <a:spLocks noGrp="1"/>
          </p:cNvSpPr>
          <p:nvPr>
            <p:ph type="sldNum" sz="quarter" idx="12"/>
          </p:nvPr>
        </p:nvSpPr>
        <p:spPr>
          <a:noFill/>
        </p:spPr>
        <p:txBody>
          <a:bodyPr/>
          <a:lstStyle/>
          <a:p>
            <a:fld id="{D1ABEF8C-32FC-4C02-922C-1236FE5ECADB}" type="slidenum">
              <a:rPr lang="en-CA" smtClean="0">
                <a:latin typeface="Times New Roman" pitchFamily="18" charset="0"/>
                <a:cs typeface="Arial" charset="0"/>
              </a:rPr>
              <a:pPr/>
              <a:t>52</a:t>
            </a:fld>
            <a:endParaRPr lang="en-CA" smtClean="0">
              <a:latin typeface="Times New Roman" pitchFamily="18" charset="0"/>
              <a:cs typeface="Arial" charset="0"/>
            </a:endParaRPr>
          </a:p>
        </p:txBody>
      </p:sp>
      <p:sp>
        <p:nvSpPr>
          <p:cNvPr id="67586" name="Rectangle 1027"/>
          <p:cNvSpPr>
            <a:spLocks noGrp="1" noChangeArrowheads="1"/>
          </p:cNvSpPr>
          <p:nvPr>
            <p:ph idx="4294967295"/>
          </p:nvPr>
        </p:nvSpPr>
        <p:spPr>
          <a:xfrm>
            <a:off x="609600" y="1295400"/>
            <a:ext cx="8183562" cy="4187825"/>
          </a:xfrm>
        </p:spPr>
        <p:txBody>
          <a:bodyPr/>
          <a:lstStyle/>
          <a:p>
            <a:pPr eaLnBrk="1" hangingPunct="1"/>
            <a:r>
              <a:rPr lang="en-US" dirty="0" smtClean="0"/>
              <a:t>All employers know that </a:t>
            </a:r>
            <a:r>
              <a:rPr lang="en-US" b="1" dirty="0" smtClean="0">
                <a:solidFill>
                  <a:srgbClr val="0000FF"/>
                </a:solidFill>
              </a:rPr>
              <a:t>all reasonable steps</a:t>
            </a:r>
            <a:r>
              <a:rPr lang="en-US" dirty="0" smtClean="0"/>
              <a:t> must be taken to reduce and eliminate discrimination and harassment from the workplace</a:t>
            </a:r>
          </a:p>
          <a:p>
            <a:pPr eaLnBrk="1" hangingPunct="1"/>
            <a:endParaRPr lang="en-US" dirty="0" smtClean="0"/>
          </a:p>
          <a:p>
            <a:pPr eaLnBrk="1" hangingPunct="1"/>
            <a:r>
              <a:rPr lang="en-US" b="1" dirty="0" smtClean="0">
                <a:solidFill>
                  <a:srgbClr val="FF8D3E"/>
                </a:solidFill>
              </a:rPr>
              <a:t>Failure to do this is against the law</a:t>
            </a:r>
            <a:endParaRPr lang="en-CA" b="1" dirty="0" smtClean="0">
              <a:solidFill>
                <a:srgbClr val="FF8D3E"/>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Slide Number Placeholder 5"/>
          <p:cNvSpPr>
            <a:spLocks noGrp="1"/>
          </p:cNvSpPr>
          <p:nvPr>
            <p:ph type="sldNum" sz="quarter" idx="12"/>
          </p:nvPr>
        </p:nvSpPr>
        <p:spPr>
          <a:noFill/>
        </p:spPr>
        <p:txBody>
          <a:bodyPr/>
          <a:lstStyle/>
          <a:p>
            <a:fld id="{3F4CADBE-26AD-41BD-A91B-105680321B7D}" type="slidenum">
              <a:rPr lang="en-CA" smtClean="0">
                <a:latin typeface="Times New Roman" pitchFamily="18" charset="0"/>
                <a:cs typeface="Arial" charset="0"/>
              </a:rPr>
              <a:pPr/>
              <a:t>53</a:t>
            </a:fld>
            <a:endParaRPr lang="en-CA" smtClean="0">
              <a:latin typeface="Times New Roman" pitchFamily="18" charset="0"/>
              <a:cs typeface="Arial" charset="0"/>
            </a:endParaRPr>
          </a:p>
        </p:txBody>
      </p:sp>
      <p:sp>
        <p:nvSpPr>
          <p:cNvPr id="68610" name="Rectangle 1026"/>
          <p:cNvSpPr>
            <a:spLocks noGrp="1" noChangeArrowheads="1"/>
          </p:cNvSpPr>
          <p:nvPr>
            <p:ph type="title" idx="4294967295"/>
          </p:nvPr>
        </p:nvSpPr>
        <p:spPr>
          <a:xfrm>
            <a:off x="381000" y="152400"/>
            <a:ext cx="8183562" cy="1052512"/>
          </a:xfrm>
        </p:spPr>
        <p:txBody>
          <a:bodyPr/>
          <a:lstStyle/>
          <a:p>
            <a:pPr eaLnBrk="1" hangingPunct="1"/>
            <a:r>
              <a:rPr lang="en-US" b="1" dirty="0" smtClean="0">
                <a:solidFill>
                  <a:srgbClr val="FF8D3E"/>
                </a:solidFill>
              </a:rPr>
              <a:t>Abuse with Children</a:t>
            </a:r>
            <a:endParaRPr lang="en-CA" b="1" dirty="0" smtClean="0">
              <a:solidFill>
                <a:srgbClr val="FF8D3E"/>
              </a:solidFill>
            </a:endParaRPr>
          </a:p>
        </p:txBody>
      </p:sp>
      <p:sp>
        <p:nvSpPr>
          <p:cNvPr id="68611" name="Rectangle 1027"/>
          <p:cNvSpPr>
            <a:spLocks noGrp="1" noChangeArrowheads="1"/>
          </p:cNvSpPr>
          <p:nvPr>
            <p:ph idx="4294967295"/>
          </p:nvPr>
        </p:nvSpPr>
        <p:spPr>
          <a:xfrm>
            <a:off x="457200" y="1295400"/>
            <a:ext cx="8183562" cy="4187825"/>
          </a:xfrm>
        </p:spPr>
        <p:txBody>
          <a:bodyPr/>
          <a:lstStyle/>
          <a:p>
            <a:pPr eaLnBrk="1" hangingPunct="1"/>
            <a:r>
              <a:rPr lang="en-US" dirty="0" smtClean="0"/>
              <a:t>Our relationship with the Lord requires us to be more diligent:</a:t>
            </a:r>
          </a:p>
          <a:p>
            <a:pPr eaLnBrk="1" hangingPunct="1"/>
            <a:endParaRPr lang="en-US" dirty="0" smtClean="0"/>
          </a:p>
          <a:p>
            <a:pPr eaLnBrk="1" hangingPunct="1">
              <a:buFontTx/>
              <a:buNone/>
            </a:pPr>
            <a:r>
              <a:rPr lang="en-US" dirty="0" smtClean="0"/>
              <a:t>Matt: 10:16 states </a:t>
            </a:r>
          </a:p>
          <a:p>
            <a:pPr eaLnBrk="1" hangingPunct="1">
              <a:buFontTx/>
              <a:buNone/>
            </a:pPr>
            <a:r>
              <a:rPr lang="en-US" dirty="0" smtClean="0"/>
              <a:t>   “</a:t>
            </a:r>
            <a:r>
              <a:rPr lang="en-US" dirty="0" smtClean="0">
                <a:solidFill>
                  <a:srgbClr val="FF8D3E"/>
                </a:solidFill>
              </a:rPr>
              <a:t>Behold, I send you forth as sheep in the midst of wolves; be ye therefore wise as serpents, and harmless as doves</a:t>
            </a:r>
            <a:r>
              <a:rPr lang="en-US" dirty="0" smtClean="0"/>
              <a:t>.”</a:t>
            </a:r>
            <a:endParaRPr lang="en-CA"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Slide Number Placeholder 5"/>
          <p:cNvSpPr>
            <a:spLocks noGrp="1"/>
          </p:cNvSpPr>
          <p:nvPr>
            <p:ph type="sldNum" sz="quarter" idx="12"/>
          </p:nvPr>
        </p:nvSpPr>
        <p:spPr>
          <a:noFill/>
        </p:spPr>
        <p:txBody>
          <a:bodyPr/>
          <a:lstStyle/>
          <a:p>
            <a:fld id="{411F1902-1F0A-4B82-8948-7AF50E30FD79}" type="slidenum">
              <a:rPr lang="en-CA" smtClean="0">
                <a:latin typeface="Times New Roman" pitchFamily="18" charset="0"/>
                <a:cs typeface="Arial" charset="0"/>
              </a:rPr>
              <a:pPr/>
              <a:t>54</a:t>
            </a:fld>
            <a:endParaRPr lang="en-CA" smtClean="0">
              <a:latin typeface="Times New Roman" pitchFamily="18" charset="0"/>
              <a:cs typeface="Arial" charset="0"/>
            </a:endParaRPr>
          </a:p>
        </p:txBody>
      </p:sp>
      <p:sp>
        <p:nvSpPr>
          <p:cNvPr id="69634" name="Rectangle 1027"/>
          <p:cNvSpPr>
            <a:spLocks noGrp="1" noChangeArrowheads="1"/>
          </p:cNvSpPr>
          <p:nvPr>
            <p:ph idx="4294967295"/>
          </p:nvPr>
        </p:nvSpPr>
        <p:spPr>
          <a:xfrm>
            <a:off x="533400" y="990600"/>
            <a:ext cx="8183562" cy="4187825"/>
          </a:xfrm>
        </p:spPr>
        <p:txBody>
          <a:bodyPr/>
          <a:lstStyle/>
          <a:p>
            <a:pPr eaLnBrk="1" hangingPunct="1"/>
            <a:endParaRPr lang="en-US" dirty="0" smtClean="0"/>
          </a:p>
          <a:p>
            <a:pPr eaLnBrk="1" hangingPunct="1">
              <a:buNone/>
            </a:pPr>
            <a:r>
              <a:rPr lang="en-US" dirty="0" smtClean="0"/>
              <a:t>Matt. 19: 14 states:</a:t>
            </a:r>
          </a:p>
          <a:p>
            <a:pPr eaLnBrk="1" hangingPunct="1">
              <a:buFontTx/>
              <a:buNone/>
            </a:pPr>
            <a:r>
              <a:rPr lang="en-US" dirty="0" smtClean="0"/>
              <a:t>   </a:t>
            </a:r>
          </a:p>
          <a:p>
            <a:pPr eaLnBrk="1" hangingPunct="1">
              <a:buFontTx/>
              <a:buNone/>
            </a:pPr>
            <a:r>
              <a:rPr lang="en-US" dirty="0" smtClean="0"/>
              <a:t> “But Jesus said, </a:t>
            </a:r>
            <a:r>
              <a:rPr lang="en-US" b="1" dirty="0" smtClean="0">
                <a:solidFill>
                  <a:srgbClr val="0070C0"/>
                </a:solidFill>
              </a:rPr>
              <a:t>Suffer little children, and forbid them not, to come unto me; for as such is the kingdom of heaven</a:t>
            </a:r>
            <a:r>
              <a:rPr lang="en-US" dirty="0" smtClean="0"/>
              <a:t>.”</a:t>
            </a:r>
            <a:endParaRPr lang="en-CA"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Slide Number Placeholder 5"/>
          <p:cNvSpPr>
            <a:spLocks noGrp="1"/>
          </p:cNvSpPr>
          <p:nvPr>
            <p:ph type="sldNum" sz="quarter" idx="12"/>
          </p:nvPr>
        </p:nvSpPr>
        <p:spPr>
          <a:noFill/>
        </p:spPr>
        <p:txBody>
          <a:bodyPr/>
          <a:lstStyle/>
          <a:p>
            <a:fld id="{18BFE793-33CC-4BD7-978A-305A90E122F7}" type="slidenum">
              <a:rPr lang="en-CA" smtClean="0">
                <a:latin typeface="Times New Roman" pitchFamily="18" charset="0"/>
                <a:cs typeface="Arial" charset="0"/>
              </a:rPr>
              <a:pPr/>
              <a:t>55</a:t>
            </a:fld>
            <a:endParaRPr lang="en-CA" smtClean="0">
              <a:latin typeface="Times New Roman" pitchFamily="18" charset="0"/>
              <a:cs typeface="Arial" charset="0"/>
            </a:endParaRPr>
          </a:p>
        </p:txBody>
      </p:sp>
      <p:sp>
        <p:nvSpPr>
          <p:cNvPr id="70658" name="Rectangle 2"/>
          <p:cNvSpPr>
            <a:spLocks noGrp="1" noChangeArrowheads="1"/>
          </p:cNvSpPr>
          <p:nvPr>
            <p:ph type="title" idx="4294967295"/>
          </p:nvPr>
        </p:nvSpPr>
        <p:spPr>
          <a:xfrm>
            <a:off x="457200" y="304800"/>
            <a:ext cx="8183562" cy="1052512"/>
          </a:xfrm>
        </p:spPr>
        <p:txBody>
          <a:bodyPr/>
          <a:lstStyle/>
          <a:p>
            <a:pPr eaLnBrk="1" hangingPunct="1"/>
            <a:r>
              <a:rPr lang="en-US" b="1" dirty="0" smtClean="0">
                <a:solidFill>
                  <a:srgbClr val="FF8D3E"/>
                </a:solidFill>
              </a:rPr>
              <a:t>Child Abuse</a:t>
            </a:r>
            <a:endParaRPr lang="en-CA" b="1" dirty="0" smtClean="0">
              <a:solidFill>
                <a:srgbClr val="FF8D3E"/>
              </a:solidFill>
            </a:endParaRPr>
          </a:p>
        </p:txBody>
      </p:sp>
      <p:sp>
        <p:nvSpPr>
          <p:cNvPr id="70659" name="Rectangle 3"/>
          <p:cNvSpPr>
            <a:spLocks noGrp="1" noChangeArrowheads="1"/>
          </p:cNvSpPr>
          <p:nvPr>
            <p:ph idx="4294967295"/>
          </p:nvPr>
        </p:nvSpPr>
        <p:spPr>
          <a:xfrm>
            <a:off x="457200" y="1828800"/>
            <a:ext cx="8183562" cy="2895600"/>
          </a:xfrm>
        </p:spPr>
        <p:txBody>
          <a:bodyPr/>
          <a:lstStyle/>
          <a:p>
            <a:pPr eaLnBrk="1" hangingPunct="1"/>
            <a:r>
              <a:rPr lang="en-US" dirty="0" smtClean="0"/>
              <a:t>Two elements to consider when working with children</a:t>
            </a:r>
          </a:p>
          <a:p>
            <a:pPr lvl="1" eaLnBrk="1" hangingPunct="1"/>
            <a:r>
              <a:rPr lang="en-US" sz="3200" b="1" u="sng" dirty="0" smtClean="0">
                <a:solidFill>
                  <a:srgbClr val="0070C0"/>
                </a:solidFill>
              </a:rPr>
              <a:t>Abuse </a:t>
            </a:r>
          </a:p>
          <a:p>
            <a:pPr lvl="1" eaLnBrk="1" hangingPunct="1"/>
            <a:r>
              <a:rPr lang="en-US" sz="3200" b="1" u="sng" dirty="0" smtClean="0">
                <a:solidFill>
                  <a:srgbClr val="0070C0"/>
                </a:solidFill>
              </a:rPr>
              <a:t>Sexual harassment</a:t>
            </a:r>
            <a:endParaRPr lang="en-US" sz="3200" dirty="0" smtClean="0">
              <a:solidFill>
                <a:srgbClr val="0070C0"/>
              </a:solidFill>
            </a:endParaRPr>
          </a:p>
          <a:p>
            <a:pPr eaLnBrk="1" hangingPunct="1"/>
            <a:r>
              <a:rPr lang="en-US" dirty="0" smtClean="0"/>
              <a:t>Psychological result is similar in nature</a:t>
            </a:r>
            <a:endParaRPr lang="en-CA"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Slide Number Placeholder 5"/>
          <p:cNvSpPr>
            <a:spLocks noGrp="1"/>
          </p:cNvSpPr>
          <p:nvPr>
            <p:ph type="sldNum" sz="quarter" idx="12"/>
          </p:nvPr>
        </p:nvSpPr>
        <p:spPr>
          <a:noFill/>
        </p:spPr>
        <p:txBody>
          <a:bodyPr/>
          <a:lstStyle/>
          <a:p>
            <a:fld id="{5EA82FC0-8EBA-40D4-B6E9-ECA9770DFC14}" type="slidenum">
              <a:rPr lang="en-CA" smtClean="0">
                <a:latin typeface="Times New Roman" pitchFamily="18" charset="0"/>
                <a:cs typeface="Arial" charset="0"/>
              </a:rPr>
              <a:pPr/>
              <a:t>56</a:t>
            </a:fld>
            <a:endParaRPr lang="en-CA" smtClean="0">
              <a:latin typeface="Times New Roman" pitchFamily="18" charset="0"/>
              <a:cs typeface="Arial" charset="0"/>
            </a:endParaRPr>
          </a:p>
        </p:txBody>
      </p:sp>
      <p:sp>
        <p:nvSpPr>
          <p:cNvPr id="71682" name="Rectangle 1026"/>
          <p:cNvSpPr>
            <a:spLocks noGrp="1" noChangeArrowheads="1"/>
          </p:cNvSpPr>
          <p:nvPr>
            <p:ph type="title" idx="4294967295"/>
          </p:nvPr>
        </p:nvSpPr>
        <p:spPr>
          <a:xfrm>
            <a:off x="381000" y="152400"/>
            <a:ext cx="8183562" cy="1052512"/>
          </a:xfrm>
        </p:spPr>
        <p:txBody>
          <a:bodyPr/>
          <a:lstStyle/>
          <a:p>
            <a:pPr eaLnBrk="1" hangingPunct="1"/>
            <a:r>
              <a:rPr lang="en-US" dirty="0" smtClean="0"/>
              <a:t>Abuse </a:t>
            </a:r>
            <a:endParaRPr lang="en-CA" dirty="0" smtClean="0"/>
          </a:p>
        </p:txBody>
      </p:sp>
      <p:sp>
        <p:nvSpPr>
          <p:cNvPr id="71683" name="Rectangle 1027"/>
          <p:cNvSpPr>
            <a:spLocks noGrp="1" noChangeArrowheads="1"/>
          </p:cNvSpPr>
          <p:nvPr>
            <p:ph idx="4294967295"/>
          </p:nvPr>
        </p:nvSpPr>
        <p:spPr>
          <a:xfrm>
            <a:off x="533400" y="1143000"/>
            <a:ext cx="8183562" cy="4187825"/>
          </a:xfrm>
          <a:ln>
            <a:noFill/>
          </a:ln>
        </p:spPr>
        <p:txBody>
          <a:bodyPr/>
          <a:lstStyle/>
          <a:p>
            <a:pPr eaLnBrk="1" hangingPunct="1"/>
            <a:r>
              <a:rPr lang="en-US" dirty="0" smtClean="0"/>
              <a:t>Misuse; Maltreatment</a:t>
            </a:r>
          </a:p>
          <a:p>
            <a:pPr eaLnBrk="1" hangingPunct="1"/>
            <a:r>
              <a:rPr lang="en-US" dirty="0" smtClean="0"/>
              <a:t>Condition of:</a:t>
            </a:r>
          </a:p>
          <a:p>
            <a:pPr lvl="1" eaLnBrk="1" hangingPunct="1"/>
            <a:r>
              <a:rPr lang="en-US" sz="3200" b="1" dirty="0" smtClean="0">
                <a:solidFill>
                  <a:srgbClr val="0070C0"/>
                </a:solidFill>
              </a:rPr>
              <a:t>Physical harm wherein a child suffers physical injury but does not include reasonable punishment administered by a parent or guardian</a:t>
            </a:r>
            <a:endParaRPr lang="en-CA" sz="3200" b="1" dirty="0" smtClean="0">
              <a:solidFill>
                <a:srgbClr val="0070C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Slide Number Placeholder 5"/>
          <p:cNvSpPr>
            <a:spLocks noGrp="1"/>
          </p:cNvSpPr>
          <p:nvPr>
            <p:ph type="sldNum" sz="quarter" idx="12"/>
          </p:nvPr>
        </p:nvSpPr>
        <p:spPr>
          <a:noFill/>
        </p:spPr>
        <p:txBody>
          <a:bodyPr/>
          <a:lstStyle/>
          <a:p>
            <a:fld id="{2172FCCB-5C25-4937-971C-9FAB3EBD84DD}" type="slidenum">
              <a:rPr lang="en-CA" smtClean="0">
                <a:latin typeface="Times New Roman" pitchFamily="18" charset="0"/>
                <a:cs typeface="Arial" charset="0"/>
              </a:rPr>
              <a:pPr/>
              <a:t>57</a:t>
            </a:fld>
            <a:endParaRPr lang="en-CA" smtClean="0">
              <a:latin typeface="Times New Roman" pitchFamily="18" charset="0"/>
              <a:cs typeface="Arial" charset="0"/>
            </a:endParaRPr>
          </a:p>
        </p:txBody>
      </p:sp>
      <p:sp>
        <p:nvSpPr>
          <p:cNvPr id="72706" name="Rectangle 2"/>
          <p:cNvSpPr>
            <a:spLocks noGrp="1" noChangeArrowheads="1"/>
          </p:cNvSpPr>
          <p:nvPr>
            <p:ph type="title" idx="4294967295"/>
          </p:nvPr>
        </p:nvSpPr>
        <p:spPr>
          <a:xfrm>
            <a:off x="457200" y="457200"/>
            <a:ext cx="8183562" cy="838199"/>
          </a:xfrm>
        </p:spPr>
        <p:txBody>
          <a:bodyPr/>
          <a:lstStyle/>
          <a:p>
            <a:pPr eaLnBrk="1" hangingPunct="1"/>
            <a:r>
              <a:rPr lang="en-US" dirty="0" smtClean="0"/>
              <a:t>Condition of</a:t>
            </a:r>
            <a:endParaRPr lang="en-CA" dirty="0" smtClean="0"/>
          </a:p>
        </p:txBody>
      </p:sp>
      <p:sp>
        <p:nvSpPr>
          <p:cNvPr id="72707" name="Rectangle 3"/>
          <p:cNvSpPr>
            <a:spLocks noGrp="1" noChangeArrowheads="1"/>
          </p:cNvSpPr>
          <p:nvPr>
            <p:ph idx="4294967295"/>
          </p:nvPr>
        </p:nvSpPr>
        <p:spPr>
          <a:xfrm>
            <a:off x="533400" y="990600"/>
            <a:ext cx="8183562" cy="4187825"/>
          </a:xfrm>
        </p:spPr>
        <p:txBody>
          <a:bodyPr/>
          <a:lstStyle/>
          <a:p>
            <a:pPr lvl="1" eaLnBrk="1" hangingPunct="1">
              <a:lnSpc>
                <a:spcPct val="90000"/>
              </a:lnSpc>
            </a:pPr>
            <a:endParaRPr lang="en-US" dirty="0" smtClean="0"/>
          </a:p>
          <a:p>
            <a:pPr lvl="1" eaLnBrk="1" hangingPunct="1">
              <a:lnSpc>
                <a:spcPct val="90000"/>
              </a:lnSpc>
            </a:pPr>
            <a:r>
              <a:rPr lang="en-US" sz="3200" dirty="0" smtClean="0"/>
              <a:t>Malnutrition or mental ill-health of a degree that if not immediately remedied could seriously impair growth and development or result in permanent injury or death</a:t>
            </a:r>
          </a:p>
          <a:p>
            <a:pPr lvl="1" eaLnBrk="1" hangingPunct="1">
              <a:lnSpc>
                <a:spcPct val="90000"/>
              </a:lnSpc>
            </a:pPr>
            <a:endParaRPr lang="en-US" sz="3200" dirty="0" smtClean="0"/>
          </a:p>
          <a:p>
            <a:pPr lvl="1" eaLnBrk="1" hangingPunct="1">
              <a:lnSpc>
                <a:spcPct val="90000"/>
              </a:lnSpc>
            </a:pPr>
            <a:r>
              <a:rPr lang="en-US" sz="3200" dirty="0" smtClean="0"/>
              <a:t>Sexual molestation</a:t>
            </a:r>
            <a:endParaRPr lang="en-CA" sz="3200"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Slide Number Placeholder 5"/>
          <p:cNvSpPr>
            <a:spLocks noGrp="1"/>
          </p:cNvSpPr>
          <p:nvPr>
            <p:ph type="sldNum" sz="quarter" idx="12"/>
          </p:nvPr>
        </p:nvSpPr>
        <p:spPr>
          <a:noFill/>
        </p:spPr>
        <p:txBody>
          <a:bodyPr/>
          <a:lstStyle/>
          <a:p>
            <a:fld id="{B49F07A6-EA1E-4709-AD28-52BD6B7FA1F3}" type="slidenum">
              <a:rPr lang="en-CA" smtClean="0">
                <a:latin typeface="Times New Roman" pitchFamily="18" charset="0"/>
                <a:cs typeface="Arial" charset="0"/>
              </a:rPr>
              <a:pPr/>
              <a:t>58</a:t>
            </a:fld>
            <a:endParaRPr lang="en-CA" smtClean="0">
              <a:latin typeface="Times New Roman" pitchFamily="18" charset="0"/>
              <a:cs typeface="Arial" charset="0"/>
            </a:endParaRPr>
          </a:p>
        </p:txBody>
      </p:sp>
      <p:sp>
        <p:nvSpPr>
          <p:cNvPr id="73730" name="Rectangle 2"/>
          <p:cNvSpPr>
            <a:spLocks noGrp="1" noChangeArrowheads="1"/>
          </p:cNvSpPr>
          <p:nvPr>
            <p:ph type="title" idx="4294967295"/>
          </p:nvPr>
        </p:nvSpPr>
        <p:spPr>
          <a:xfrm>
            <a:off x="533400" y="457200"/>
            <a:ext cx="8183562" cy="1052512"/>
          </a:xfrm>
        </p:spPr>
        <p:txBody>
          <a:bodyPr/>
          <a:lstStyle/>
          <a:p>
            <a:pPr eaLnBrk="1" hangingPunct="1"/>
            <a:r>
              <a:rPr lang="en-US" dirty="0" smtClean="0"/>
              <a:t>Major Issue</a:t>
            </a:r>
            <a:endParaRPr lang="en-CA" dirty="0" smtClean="0"/>
          </a:p>
        </p:txBody>
      </p:sp>
      <p:sp>
        <p:nvSpPr>
          <p:cNvPr id="73731" name="Rectangle 3"/>
          <p:cNvSpPr>
            <a:spLocks noGrp="1" noChangeArrowheads="1"/>
          </p:cNvSpPr>
          <p:nvPr>
            <p:ph idx="4294967295"/>
          </p:nvPr>
        </p:nvSpPr>
        <p:spPr>
          <a:xfrm>
            <a:off x="533400" y="1676400"/>
            <a:ext cx="8183562" cy="2441575"/>
          </a:xfrm>
        </p:spPr>
        <p:txBody>
          <a:bodyPr/>
          <a:lstStyle/>
          <a:p>
            <a:pPr eaLnBrk="1" hangingPunct="1"/>
            <a:r>
              <a:rPr lang="en-US" b="1" dirty="0" smtClean="0">
                <a:solidFill>
                  <a:srgbClr val="0070C0"/>
                </a:solidFill>
              </a:rPr>
              <a:t>Little children are afraid to tell anyone</a:t>
            </a:r>
            <a:r>
              <a:rPr lang="en-US" dirty="0" smtClean="0">
                <a:solidFill>
                  <a:srgbClr val="0070C0"/>
                </a:solidFill>
              </a:rPr>
              <a:t> </a:t>
            </a:r>
            <a:r>
              <a:rPr lang="en-US" dirty="0" smtClean="0"/>
              <a:t>what has happened and the legal procedure for validating an episode is more difficult</a:t>
            </a:r>
          </a:p>
        </p:txBody>
      </p:sp>
      <p:pic>
        <p:nvPicPr>
          <p:cNvPr id="73732" name="Picture 4" descr="c:\Program Files\Common Files\Microsoft Shared\Clipart\cagcat50\pe01476_.wmf"/>
          <p:cNvPicPr>
            <a:picLocks noChangeAspect="1" noChangeArrowheads="1"/>
          </p:cNvPicPr>
          <p:nvPr/>
        </p:nvPicPr>
        <p:blipFill>
          <a:blip r:embed="rId2" cstate="print"/>
          <a:srcRect/>
          <a:stretch>
            <a:fillRect/>
          </a:stretch>
        </p:blipFill>
        <p:spPr bwMode="auto">
          <a:xfrm>
            <a:off x="4953000" y="3389313"/>
            <a:ext cx="3092450" cy="3468687"/>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Slide Number Placeholder 5"/>
          <p:cNvSpPr>
            <a:spLocks noGrp="1"/>
          </p:cNvSpPr>
          <p:nvPr>
            <p:ph type="sldNum" sz="quarter" idx="12"/>
          </p:nvPr>
        </p:nvSpPr>
        <p:spPr>
          <a:noFill/>
        </p:spPr>
        <p:txBody>
          <a:bodyPr/>
          <a:lstStyle/>
          <a:p>
            <a:fld id="{9FD8BD74-33D2-43B8-8B39-A82C86855FA8}" type="slidenum">
              <a:rPr lang="en-CA" smtClean="0">
                <a:latin typeface="Times New Roman" pitchFamily="18" charset="0"/>
                <a:cs typeface="Arial" charset="0"/>
              </a:rPr>
              <a:pPr/>
              <a:t>59</a:t>
            </a:fld>
            <a:endParaRPr lang="en-CA" smtClean="0">
              <a:latin typeface="Times New Roman" pitchFamily="18" charset="0"/>
              <a:cs typeface="Arial" charset="0"/>
            </a:endParaRPr>
          </a:p>
        </p:txBody>
      </p:sp>
      <p:sp>
        <p:nvSpPr>
          <p:cNvPr id="74754" name="Rectangle 3"/>
          <p:cNvSpPr>
            <a:spLocks noGrp="1" noChangeArrowheads="1"/>
          </p:cNvSpPr>
          <p:nvPr>
            <p:ph idx="4294967295"/>
          </p:nvPr>
        </p:nvSpPr>
        <p:spPr>
          <a:xfrm>
            <a:off x="685800" y="1143000"/>
            <a:ext cx="8183562" cy="4187825"/>
          </a:xfrm>
        </p:spPr>
        <p:txBody>
          <a:bodyPr/>
          <a:lstStyle/>
          <a:p>
            <a:pPr eaLnBrk="1" hangingPunct="1"/>
            <a:endParaRPr lang="en-US" dirty="0" smtClean="0"/>
          </a:p>
          <a:p>
            <a:pPr eaLnBrk="1" hangingPunct="1"/>
            <a:r>
              <a:rPr lang="en-US" dirty="0" smtClean="0"/>
              <a:t>Problem </a:t>
            </a:r>
            <a:r>
              <a:rPr lang="en-US" b="1" dirty="0" smtClean="0">
                <a:solidFill>
                  <a:srgbClr val="0070C0"/>
                </a:solidFill>
              </a:rPr>
              <a:t>should be identified</a:t>
            </a:r>
            <a:r>
              <a:rPr lang="en-US" dirty="0" smtClean="0"/>
              <a:t>, </a:t>
            </a:r>
            <a:r>
              <a:rPr lang="en-US" b="1" u="sng" dirty="0" smtClean="0">
                <a:solidFill>
                  <a:srgbClr val="FF8D3E"/>
                </a:solidFill>
              </a:rPr>
              <a:t>stopped</a:t>
            </a:r>
            <a:r>
              <a:rPr lang="en-US" dirty="0" smtClean="0"/>
              <a:t>, </a:t>
            </a:r>
          </a:p>
          <a:p>
            <a:pPr eaLnBrk="1" hangingPunct="1">
              <a:buFontTx/>
              <a:buNone/>
            </a:pPr>
            <a:r>
              <a:rPr lang="en-US" dirty="0" smtClean="0"/>
              <a:t>   and the child should </a:t>
            </a:r>
            <a:r>
              <a:rPr lang="en-US" b="1" dirty="0" smtClean="0">
                <a:solidFill>
                  <a:srgbClr val="0070C0"/>
                </a:solidFill>
              </a:rPr>
              <a:t>receive professional assistance</a:t>
            </a:r>
            <a:endParaRPr lang="en-CA" b="1" dirty="0" smtClean="0">
              <a:solidFill>
                <a:srgbClr val="0070C0"/>
              </a:solidFill>
            </a:endParaRPr>
          </a:p>
          <a:p>
            <a:pPr eaLnBrk="1" hangingPunct="1"/>
            <a:endParaRPr lang="en-CA" dirty="0" smtClean="0">
              <a:solidFill>
                <a:schemeClr val="accen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Rectangle 2"/>
          <p:cNvSpPr>
            <a:spLocks noGrp="1" noChangeArrowheads="1"/>
          </p:cNvSpPr>
          <p:nvPr>
            <p:ph idx="4294967295"/>
          </p:nvPr>
        </p:nvSpPr>
        <p:spPr>
          <a:xfrm>
            <a:off x="609600" y="457200"/>
            <a:ext cx="7772400" cy="5638800"/>
          </a:xfrm>
        </p:spPr>
        <p:txBody>
          <a:bodyPr>
            <a:normAutofit fontScale="92500" lnSpcReduction="10000"/>
          </a:bodyPr>
          <a:lstStyle/>
          <a:p>
            <a:pPr>
              <a:lnSpc>
                <a:spcPct val="80000"/>
              </a:lnSpc>
            </a:pPr>
            <a:r>
              <a:rPr lang="en-US" sz="2400" dirty="0" smtClean="0"/>
              <a:t>The Mourning Dove is a medium-sized, slender dove approximately 31 cm(12 in) in length. Mourning Doves weigh an average of 4 to 6 ounces. The elliptical wings are broad, and the head is rounded. Its tail is long and tapered ("</a:t>
            </a:r>
            <a:r>
              <a:rPr lang="en-US" sz="2400" dirty="0" err="1" smtClean="0"/>
              <a:t>macroura</a:t>
            </a:r>
            <a:r>
              <a:rPr lang="en-US" sz="2400" dirty="0" smtClean="0"/>
              <a:t>" comes from the Greek words for "large" and "tail“). Mourning Doves have perching feet, with three toes forward and one reversed. The legs are short and reddish colored. The beak is short and dark, usually a brown-black hue. Doves feed on seeds, fruit and plants </a:t>
            </a:r>
          </a:p>
          <a:p>
            <a:pPr>
              <a:lnSpc>
                <a:spcPct val="80000"/>
              </a:lnSpc>
            </a:pPr>
            <a:r>
              <a:rPr lang="en-US" sz="2400" dirty="0" smtClean="0"/>
              <a:t>Habitats include various open and semi-open environments, including agricultural and urban areas. The species has adapted well to areas altered by humans. The bird is abundant, with an estimated population of 130 million birds. In many areas, the Mourning Dove is hunted as a game bird for both sport and its meat. Its plaintive </a:t>
            </a:r>
            <a:r>
              <a:rPr lang="en-US" sz="2400" i="1" dirty="0" smtClean="0"/>
              <a:t>woo-</a:t>
            </a:r>
            <a:r>
              <a:rPr lang="en-US" sz="2400" i="1" dirty="0" err="1" smtClean="0"/>
              <a:t>oo</a:t>
            </a:r>
            <a:r>
              <a:rPr lang="en-US" sz="2400" i="1" dirty="0" smtClean="0"/>
              <a:t>-</a:t>
            </a:r>
            <a:r>
              <a:rPr lang="en-US" sz="2400" i="1" dirty="0" err="1" smtClean="0"/>
              <a:t>oo</a:t>
            </a:r>
            <a:r>
              <a:rPr lang="en-US" sz="2400" i="1" dirty="0" smtClean="0"/>
              <a:t>-</a:t>
            </a:r>
            <a:r>
              <a:rPr lang="en-US" sz="2400" i="1" dirty="0" err="1" smtClean="0"/>
              <a:t>oo</a:t>
            </a:r>
            <a:r>
              <a:rPr lang="en-US" sz="2400" dirty="0" smtClean="0"/>
              <a:t> call is common throughout its range, as is the whistling of its wings as it takes flight. The species is a strong flier, capable of speeds up to 88 km/h (55 mph).</a:t>
            </a:r>
          </a:p>
          <a:p>
            <a:pPr>
              <a:lnSpc>
                <a:spcPct val="80000"/>
              </a:lnSpc>
            </a:pPr>
            <a:endParaRPr lang="en-US" sz="2400" dirty="0" smtClean="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Slide Number Placeholder 5"/>
          <p:cNvSpPr>
            <a:spLocks noGrp="1"/>
          </p:cNvSpPr>
          <p:nvPr>
            <p:ph type="sldNum" sz="quarter" idx="12"/>
          </p:nvPr>
        </p:nvSpPr>
        <p:spPr>
          <a:noFill/>
        </p:spPr>
        <p:txBody>
          <a:bodyPr/>
          <a:lstStyle/>
          <a:p>
            <a:fld id="{171B9435-A471-45FE-BDB6-8CD9FB0D0662}" type="slidenum">
              <a:rPr lang="en-CA" smtClean="0">
                <a:latin typeface="Times New Roman" pitchFamily="18" charset="0"/>
                <a:cs typeface="Arial" charset="0"/>
              </a:rPr>
              <a:pPr/>
              <a:t>60</a:t>
            </a:fld>
            <a:endParaRPr lang="en-CA" smtClean="0">
              <a:latin typeface="Times New Roman" pitchFamily="18" charset="0"/>
              <a:cs typeface="Arial" charset="0"/>
            </a:endParaRPr>
          </a:p>
        </p:txBody>
      </p:sp>
      <p:sp>
        <p:nvSpPr>
          <p:cNvPr id="75778" name="Rectangle 2"/>
          <p:cNvSpPr>
            <a:spLocks noGrp="1" noChangeArrowheads="1"/>
          </p:cNvSpPr>
          <p:nvPr>
            <p:ph type="title" idx="4294967295"/>
          </p:nvPr>
        </p:nvSpPr>
        <p:spPr>
          <a:xfrm>
            <a:off x="381000" y="228600"/>
            <a:ext cx="8183562" cy="1052512"/>
          </a:xfrm>
        </p:spPr>
        <p:txBody>
          <a:bodyPr/>
          <a:lstStyle/>
          <a:p>
            <a:pPr eaLnBrk="1" hangingPunct="1"/>
            <a:r>
              <a:rPr lang="en-US" dirty="0" smtClean="0"/>
              <a:t>Where Does It Take Place</a:t>
            </a:r>
            <a:endParaRPr lang="en-CA" dirty="0" smtClean="0"/>
          </a:p>
        </p:txBody>
      </p:sp>
      <p:sp>
        <p:nvSpPr>
          <p:cNvPr id="75779" name="Rectangle 3"/>
          <p:cNvSpPr>
            <a:spLocks noGrp="1" noChangeArrowheads="1"/>
          </p:cNvSpPr>
          <p:nvPr>
            <p:ph idx="4294967295"/>
          </p:nvPr>
        </p:nvSpPr>
        <p:spPr>
          <a:xfrm>
            <a:off x="533400" y="1524000"/>
            <a:ext cx="8183562" cy="4187825"/>
          </a:xfrm>
        </p:spPr>
        <p:txBody>
          <a:bodyPr/>
          <a:lstStyle/>
          <a:p>
            <a:pPr eaLnBrk="1" hangingPunct="1">
              <a:lnSpc>
                <a:spcPct val="90000"/>
              </a:lnSpc>
            </a:pPr>
            <a:r>
              <a:rPr lang="en-US" dirty="0" smtClean="0"/>
              <a:t>Child abuse takes place within the family</a:t>
            </a:r>
          </a:p>
          <a:p>
            <a:pPr lvl="1" eaLnBrk="1" hangingPunct="1">
              <a:lnSpc>
                <a:spcPct val="90000"/>
              </a:lnSpc>
            </a:pPr>
            <a:r>
              <a:rPr lang="en-US" b="1" dirty="0" smtClean="0">
                <a:solidFill>
                  <a:srgbClr val="0070C0"/>
                </a:solidFill>
              </a:rPr>
              <a:t>Parent, step-parent, sibling, aunt or uncle</a:t>
            </a:r>
          </a:p>
          <a:p>
            <a:pPr eaLnBrk="1" hangingPunct="1">
              <a:lnSpc>
                <a:spcPct val="90000"/>
              </a:lnSpc>
            </a:pPr>
            <a:r>
              <a:rPr lang="en-US" dirty="0" smtClean="0"/>
              <a:t>Occurs from outside the home</a:t>
            </a:r>
          </a:p>
          <a:p>
            <a:pPr lvl="1" eaLnBrk="1" hangingPunct="1">
              <a:lnSpc>
                <a:spcPct val="90000"/>
              </a:lnSpc>
            </a:pPr>
            <a:r>
              <a:rPr lang="en-US" b="1" dirty="0" smtClean="0"/>
              <a:t>Friend</a:t>
            </a:r>
          </a:p>
          <a:p>
            <a:pPr lvl="1" eaLnBrk="1" hangingPunct="1">
              <a:lnSpc>
                <a:spcPct val="90000"/>
              </a:lnSpc>
            </a:pPr>
            <a:r>
              <a:rPr lang="en-US" b="1" dirty="0" smtClean="0"/>
              <a:t>Neighbor</a:t>
            </a:r>
          </a:p>
          <a:p>
            <a:pPr lvl="1" eaLnBrk="1" hangingPunct="1">
              <a:lnSpc>
                <a:spcPct val="90000"/>
              </a:lnSpc>
            </a:pPr>
            <a:r>
              <a:rPr lang="en-US" b="1" dirty="0" smtClean="0"/>
              <a:t>Child care person</a:t>
            </a:r>
          </a:p>
          <a:p>
            <a:pPr lvl="1" eaLnBrk="1" hangingPunct="1">
              <a:lnSpc>
                <a:spcPct val="90000"/>
              </a:lnSpc>
            </a:pPr>
            <a:r>
              <a:rPr lang="en-US" b="1" dirty="0" smtClean="0"/>
              <a:t>Teacher</a:t>
            </a:r>
          </a:p>
          <a:p>
            <a:pPr lvl="1" eaLnBrk="1" hangingPunct="1">
              <a:lnSpc>
                <a:spcPct val="90000"/>
              </a:lnSpc>
            </a:pPr>
            <a:r>
              <a:rPr lang="en-US" b="1" dirty="0" smtClean="0"/>
              <a:t>Random molester</a:t>
            </a:r>
            <a:endParaRPr lang="en-CA" b="1" dirty="0" smtClean="0"/>
          </a:p>
        </p:txBody>
      </p:sp>
      <p:pic>
        <p:nvPicPr>
          <p:cNvPr id="75780" name="Picture 6" descr="c:\Program Files\Common Files\Microsoft Shared\Clipart\cagcat50\pe02097_.wmf"/>
          <p:cNvPicPr>
            <a:picLocks noChangeAspect="1" noChangeArrowheads="1"/>
          </p:cNvPicPr>
          <p:nvPr/>
        </p:nvPicPr>
        <p:blipFill>
          <a:blip r:embed="rId2" cstate="print"/>
          <a:srcRect/>
          <a:stretch>
            <a:fillRect/>
          </a:stretch>
        </p:blipFill>
        <p:spPr bwMode="auto">
          <a:xfrm>
            <a:off x="4800600" y="3048000"/>
            <a:ext cx="3902033" cy="31242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1" name="Slide Number Placeholder 5"/>
          <p:cNvSpPr>
            <a:spLocks noGrp="1"/>
          </p:cNvSpPr>
          <p:nvPr>
            <p:ph type="sldNum" sz="quarter" idx="12"/>
          </p:nvPr>
        </p:nvSpPr>
        <p:spPr>
          <a:noFill/>
        </p:spPr>
        <p:txBody>
          <a:bodyPr/>
          <a:lstStyle/>
          <a:p>
            <a:fld id="{43D3E71A-8CC2-44DD-995C-9676A0BC062C}" type="slidenum">
              <a:rPr lang="en-CA" smtClean="0">
                <a:latin typeface="Times New Roman" pitchFamily="18" charset="0"/>
                <a:cs typeface="Arial" charset="0"/>
              </a:rPr>
              <a:pPr/>
              <a:t>61</a:t>
            </a:fld>
            <a:endParaRPr lang="en-CA" smtClean="0">
              <a:latin typeface="Times New Roman" pitchFamily="18" charset="0"/>
              <a:cs typeface="Arial" charset="0"/>
            </a:endParaRPr>
          </a:p>
        </p:txBody>
      </p:sp>
      <p:sp>
        <p:nvSpPr>
          <p:cNvPr id="76802" name="Rectangle 2"/>
          <p:cNvSpPr>
            <a:spLocks noGrp="1" noChangeArrowheads="1"/>
          </p:cNvSpPr>
          <p:nvPr>
            <p:ph type="title" idx="4294967295"/>
          </p:nvPr>
        </p:nvSpPr>
        <p:spPr>
          <a:xfrm>
            <a:off x="381000" y="304800"/>
            <a:ext cx="8183562" cy="1052512"/>
          </a:xfrm>
        </p:spPr>
        <p:txBody>
          <a:bodyPr/>
          <a:lstStyle/>
          <a:p>
            <a:pPr eaLnBrk="1" hangingPunct="1"/>
            <a:r>
              <a:rPr lang="en-US" dirty="0" smtClean="0"/>
              <a:t>Psychological Effects </a:t>
            </a:r>
            <a:endParaRPr lang="en-CA" dirty="0" smtClean="0"/>
          </a:p>
        </p:txBody>
      </p:sp>
      <p:sp>
        <p:nvSpPr>
          <p:cNvPr id="76803" name="Rectangle 3"/>
          <p:cNvSpPr>
            <a:spLocks noGrp="1" noChangeArrowheads="1"/>
          </p:cNvSpPr>
          <p:nvPr>
            <p:ph idx="4294967295"/>
          </p:nvPr>
        </p:nvSpPr>
        <p:spPr>
          <a:xfrm>
            <a:off x="762000" y="1219200"/>
            <a:ext cx="8183562" cy="4187825"/>
          </a:xfrm>
        </p:spPr>
        <p:txBody>
          <a:bodyPr/>
          <a:lstStyle/>
          <a:p>
            <a:pPr eaLnBrk="1" hangingPunct="1"/>
            <a:endParaRPr lang="en-US" dirty="0" smtClean="0"/>
          </a:p>
          <a:p>
            <a:pPr eaLnBrk="1" hangingPunct="1"/>
            <a:r>
              <a:rPr lang="en-US" dirty="0" smtClean="0"/>
              <a:t>A child is not psychologically prepared to cope with sexual stimulation</a:t>
            </a:r>
          </a:p>
          <a:p>
            <a:pPr eaLnBrk="1" hangingPunct="1"/>
            <a:endParaRPr lang="en-US" dirty="0" smtClean="0"/>
          </a:p>
          <a:p>
            <a:pPr eaLnBrk="1" hangingPunct="1"/>
            <a:r>
              <a:rPr lang="en-US" dirty="0" smtClean="0"/>
              <a:t>Future development of that child will be impeded with long-term effects becoming visible many years later</a:t>
            </a:r>
            <a:endParaRPr lang="en-CA"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5" name="Slide Number Placeholder 5"/>
          <p:cNvSpPr>
            <a:spLocks noGrp="1"/>
          </p:cNvSpPr>
          <p:nvPr>
            <p:ph type="sldNum" sz="quarter" idx="12"/>
          </p:nvPr>
        </p:nvSpPr>
        <p:spPr>
          <a:noFill/>
        </p:spPr>
        <p:txBody>
          <a:bodyPr/>
          <a:lstStyle/>
          <a:p>
            <a:fld id="{D299EC7E-7FAA-46E7-B817-4472A672E00A}" type="slidenum">
              <a:rPr lang="en-CA" smtClean="0">
                <a:latin typeface="Times New Roman" pitchFamily="18" charset="0"/>
                <a:cs typeface="Arial" charset="0"/>
              </a:rPr>
              <a:pPr/>
              <a:t>62</a:t>
            </a:fld>
            <a:endParaRPr lang="en-CA" smtClean="0">
              <a:latin typeface="Times New Roman" pitchFamily="18" charset="0"/>
              <a:cs typeface="Arial" charset="0"/>
            </a:endParaRPr>
          </a:p>
        </p:txBody>
      </p:sp>
      <p:sp>
        <p:nvSpPr>
          <p:cNvPr id="77826" name="Rectangle 2"/>
          <p:cNvSpPr>
            <a:spLocks noGrp="1" noChangeArrowheads="1"/>
          </p:cNvSpPr>
          <p:nvPr>
            <p:ph type="title" idx="4294967295"/>
          </p:nvPr>
        </p:nvSpPr>
        <p:spPr>
          <a:xfrm>
            <a:off x="609600" y="685800"/>
            <a:ext cx="8183562" cy="1052512"/>
          </a:xfrm>
        </p:spPr>
        <p:txBody>
          <a:bodyPr/>
          <a:lstStyle/>
          <a:p>
            <a:pPr eaLnBrk="1" hangingPunct="1"/>
            <a:r>
              <a:rPr lang="en-US" dirty="0" smtClean="0"/>
              <a:t>Protect </a:t>
            </a:r>
            <a:endParaRPr lang="en-CA" dirty="0" smtClean="0"/>
          </a:p>
        </p:txBody>
      </p:sp>
      <p:sp>
        <p:nvSpPr>
          <p:cNvPr id="77827" name="Rectangle 3"/>
          <p:cNvSpPr>
            <a:spLocks noGrp="1" noChangeArrowheads="1"/>
          </p:cNvSpPr>
          <p:nvPr>
            <p:ph idx="4294967295"/>
          </p:nvPr>
        </p:nvSpPr>
        <p:spPr>
          <a:xfrm>
            <a:off x="533400" y="1524000"/>
            <a:ext cx="8183562" cy="4187825"/>
          </a:xfrm>
        </p:spPr>
        <p:txBody>
          <a:bodyPr/>
          <a:lstStyle/>
          <a:p>
            <a:pPr eaLnBrk="1" hangingPunct="1"/>
            <a:endParaRPr lang="en-US" dirty="0" smtClean="0"/>
          </a:p>
          <a:p>
            <a:pPr eaLnBrk="1" hangingPunct="1"/>
            <a:r>
              <a:rPr lang="en-US" dirty="0" smtClean="0"/>
              <a:t>Children will try to protect the abuser due to</a:t>
            </a:r>
          </a:p>
          <a:p>
            <a:pPr lvl="1" eaLnBrk="1" hangingPunct="1"/>
            <a:r>
              <a:rPr lang="en-US" dirty="0" smtClean="0"/>
              <a:t>Loyalty</a:t>
            </a:r>
          </a:p>
          <a:p>
            <a:pPr lvl="1" eaLnBrk="1" hangingPunct="1"/>
            <a:r>
              <a:rPr lang="en-US" dirty="0" smtClean="0"/>
              <a:t>Love</a:t>
            </a:r>
          </a:p>
          <a:p>
            <a:pPr lvl="1" eaLnBrk="1" hangingPunct="1"/>
            <a:r>
              <a:rPr lang="en-US" dirty="0" smtClean="0"/>
              <a:t>Affection</a:t>
            </a:r>
          </a:p>
          <a:p>
            <a:pPr lvl="1" eaLnBrk="1" hangingPunct="1"/>
            <a:r>
              <a:rPr lang="en-US" dirty="0" smtClean="0"/>
              <a:t>The feeling that the sexual activity is not really wrong</a:t>
            </a:r>
            <a:endParaRPr lang="en-CA" dirty="0" smtClean="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Slide Number Placeholder 5"/>
          <p:cNvSpPr>
            <a:spLocks noGrp="1"/>
          </p:cNvSpPr>
          <p:nvPr>
            <p:ph type="sldNum" sz="quarter" idx="12"/>
          </p:nvPr>
        </p:nvSpPr>
        <p:spPr>
          <a:noFill/>
        </p:spPr>
        <p:txBody>
          <a:bodyPr/>
          <a:lstStyle/>
          <a:p>
            <a:fld id="{755EEF53-723A-45A8-B8E5-A9750E268C4B}" type="slidenum">
              <a:rPr lang="en-CA" smtClean="0">
                <a:latin typeface="Times New Roman" pitchFamily="18" charset="0"/>
                <a:cs typeface="Arial" charset="0"/>
              </a:rPr>
              <a:pPr/>
              <a:t>63</a:t>
            </a:fld>
            <a:endParaRPr lang="en-CA" smtClean="0">
              <a:latin typeface="Times New Roman" pitchFamily="18" charset="0"/>
              <a:cs typeface="Arial" charset="0"/>
            </a:endParaRPr>
          </a:p>
        </p:txBody>
      </p:sp>
      <p:sp>
        <p:nvSpPr>
          <p:cNvPr id="78850" name="Rectangle 2"/>
          <p:cNvSpPr>
            <a:spLocks noGrp="1" noChangeArrowheads="1"/>
          </p:cNvSpPr>
          <p:nvPr>
            <p:ph type="title" idx="4294967295"/>
          </p:nvPr>
        </p:nvSpPr>
        <p:spPr>
          <a:xfrm>
            <a:off x="381000" y="228600"/>
            <a:ext cx="8183562" cy="1052512"/>
          </a:xfrm>
        </p:spPr>
        <p:txBody>
          <a:bodyPr/>
          <a:lstStyle/>
          <a:p>
            <a:pPr eaLnBrk="1" hangingPunct="1"/>
            <a:r>
              <a:rPr lang="en-US" dirty="0" smtClean="0"/>
              <a:t>Feelings </a:t>
            </a:r>
            <a:endParaRPr lang="en-CA" dirty="0" smtClean="0"/>
          </a:p>
        </p:txBody>
      </p:sp>
      <p:sp>
        <p:nvSpPr>
          <p:cNvPr id="78851" name="Rectangle 3"/>
          <p:cNvSpPr>
            <a:spLocks noGrp="1" noChangeArrowheads="1"/>
          </p:cNvSpPr>
          <p:nvPr>
            <p:ph idx="4294967295"/>
          </p:nvPr>
        </p:nvSpPr>
        <p:spPr>
          <a:xfrm>
            <a:off x="457200" y="1524000"/>
            <a:ext cx="8183562" cy="4187825"/>
          </a:xfrm>
        </p:spPr>
        <p:txBody>
          <a:bodyPr/>
          <a:lstStyle/>
          <a:p>
            <a:pPr eaLnBrk="1" hangingPunct="1"/>
            <a:r>
              <a:rPr lang="en-US" dirty="0" smtClean="0"/>
              <a:t>When the abuse occurs within the home, the child </a:t>
            </a:r>
            <a:r>
              <a:rPr lang="en-US" u="sng" dirty="0" smtClean="0"/>
              <a:t>will or may</a:t>
            </a:r>
            <a:r>
              <a:rPr lang="en-US" dirty="0" smtClean="0"/>
              <a:t> fear</a:t>
            </a:r>
          </a:p>
          <a:p>
            <a:pPr lvl="1" eaLnBrk="1" hangingPunct="1"/>
            <a:r>
              <a:rPr lang="en-US" sz="3200" dirty="0" smtClean="0"/>
              <a:t>Anger</a:t>
            </a:r>
          </a:p>
          <a:p>
            <a:pPr lvl="1" eaLnBrk="1" hangingPunct="1"/>
            <a:r>
              <a:rPr lang="en-US" sz="3200" dirty="0" smtClean="0"/>
              <a:t>Jealousy</a:t>
            </a:r>
          </a:p>
          <a:p>
            <a:pPr lvl="1" eaLnBrk="1" hangingPunct="1"/>
            <a:r>
              <a:rPr lang="en-US" sz="3200" dirty="0" smtClean="0"/>
              <a:t>Shame</a:t>
            </a:r>
          </a:p>
          <a:p>
            <a:pPr lvl="1" eaLnBrk="1" hangingPunct="1"/>
            <a:r>
              <a:rPr lang="en-US" sz="3200" dirty="0" smtClean="0"/>
              <a:t>Be afraid of the family breaking up if the “secret” is told</a:t>
            </a:r>
            <a:endParaRPr lang="en-CA" sz="3200" dirty="0" smtClean="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3" name="Slide Number Placeholder 5"/>
          <p:cNvSpPr>
            <a:spLocks noGrp="1"/>
          </p:cNvSpPr>
          <p:nvPr>
            <p:ph type="sldNum" sz="quarter" idx="12"/>
          </p:nvPr>
        </p:nvSpPr>
        <p:spPr>
          <a:noFill/>
        </p:spPr>
        <p:txBody>
          <a:bodyPr/>
          <a:lstStyle/>
          <a:p>
            <a:fld id="{781CA534-1F14-4747-947D-962CBEA19556}" type="slidenum">
              <a:rPr lang="en-CA" smtClean="0">
                <a:latin typeface="Times New Roman" pitchFamily="18" charset="0"/>
                <a:cs typeface="Arial" charset="0"/>
              </a:rPr>
              <a:pPr/>
              <a:t>64</a:t>
            </a:fld>
            <a:endParaRPr lang="en-CA" smtClean="0">
              <a:latin typeface="Times New Roman" pitchFamily="18" charset="0"/>
              <a:cs typeface="Arial" charset="0"/>
            </a:endParaRPr>
          </a:p>
        </p:txBody>
      </p:sp>
      <p:sp>
        <p:nvSpPr>
          <p:cNvPr id="79874" name="Rectangle 2"/>
          <p:cNvSpPr>
            <a:spLocks noGrp="1" noChangeArrowheads="1"/>
          </p:cNvSpPr>
          <p:nvPr>
            <p:ph type="title" idx="4294967295"/>
          </p:nvPr>
        </p:nvSpPr>
        <p:spPr>
          <a:xfrm>
            <a:off x="381000" y="0"/>
            <a:ext cx="8183562" cy="1052512"/>
          </a:xfrm>
        </p:spPr>
        <p:txBody>
          <a:bodyPr/>
          <a:lstStyle/>
          <a:p>
            <a:pPr eaLnBrk="1" hangingPunct="1"/>
            <a:r>
              <a:rPr lang="en-US" dirty="0" smtClean="0"/>
              <a:t>The Problem Has to Stop </a:t>
            </a:r>
            <a:endParaRPr lang="en-CA" dirty="0" smtClean="0"/>
          </a:p>
        </p:txBody>
      </p:sp>
      <p:sp>
        <p:nvSpPr>
          <p:cNvPr id="79875" name="Rectangle 3"/>
          <p:cNvSpPr>
            <a:spLocks noGrp="1" noChangeArrowheads="1"/>
          </p:cNvSpPr>
          <p:nvPr>
            <p:ph idx="4294967295"/>
          </p:nvPr>
        </p:nvSpPr>
        <p:spPr>
          <a:xfrm>
            <a:off x="533400" y="1295400"/>
            <a:ext cx="8183562" cy="4187825"/>
          </a:xfrm>
        </p:spPr>
        <p:txBody>
          <a:bodyPr/>
          <a:lstStyle/>
          <a:p>
            <a:pPr eaLnBrk="1" hangingPunct="1"/>
            <a:r>
              <a:rPr lang="en-US" dirty="0" smtClean="0"/>
              <a:t>Long-term exposure to this treatment of abuse will develop: </a:t>
            </a:r>
          </a:p>
          <a:p>
            <a:pPr lvl="1" eaLnBrk="1" hangingPunct="1"/>
            <a:r>
              <a:rPr lang="en-US" sz="3200" dirty="0" smtClean="0"/>
              <a:t>Low self-esteem</a:t>
            </a:r>
          </a:p>
          <a:p>
            <a:pPr lvl="1" eaLnBrk="1" hangingPunct="1"/>
            <a:endParaRPr lang="en-US" sz="3200" dirty="0" smtClean="0"/>
          </a:p>
          <a:p>
            <a:pPr lvl="1" eaLnBrk="1" hangingPunct="1"/>
            <a:r>
              <a:rPr lang="en-US" sz="3200" dirty="0" smtClean="0"/>
              <a:t>Worthlessness </a:t>
            </a:r>
          </a:p>
          <a:p>
            <a:pPr lvl="1" eaLnBrk="1" hangingPunct="1"/>
            <a:endParaRPr lang="en-US" sz="3200" dirty="0" smtClean="0"/>
          </a:p>
          <a:p>
            <a:pPr lvl="1" eaLnBrk="1" hangingPunct="1"/>
            <a:r>
              <a:rPr lang="en-US" sz="3200" dirty="0" smtClean="0"/>
              <a:t>An abnormal perspective on sexuality</a:t>
            </a:r>
          </a:p>
          <a:p>
            <a:pPr eaLnBrk="1" hangingPunct="1"/>
            <a:endParaRPr lang="en-CA" dirty="0" smtClean="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7" name="Slide Number Placeholder 5"/>
          <p:cNvSpPr>
            <a:spLocks noGrp="1"/>
          </p:cNvSpPr>
          <p:nvPr>
            <p:ph type="sldNum" sz="quarter" idx="12"/>
          </p:nvPr>
        </p:nvSpPr>
        <p:spPr>
          <a:noFill/>
        </p:spPr>
        <p:txBody>
          <a:bodyPr/>
          <a:lstStyle/>
          <a:p>
            <a:fld id="{8D97ED0F-2175-43F2-9099-C92419E24E81}" type="slidenum">
              <a:rPr lang="en-CA" smtClean="0">
                <a:latin typeface="Times New Roman" pitchFamily="18" charset="0"/>
                <a:cs typeface="Arial" charset="0"/>
              </a:rPr>
              <a:pPr/>
              <a:t>65</a:t>
            </a:fld>
            <a:endParaRPr lang="en-CA" smtClean="0">
              <a:latin typeface="Times New Roman" pitchFamily="18" charset="0"/>
              <a:cs typeface="Arial" charset="0"/>
            </a:endParaRPr>
          </a:p>
        </p:txBody>
      </p:sp>
      <p:sp>
        <p:nvSpPr>
          <p:cNvPr id="80898" name="Rectangle 2"/>
          <p:cNvSpPr>
            <a:spLocks noGrp="1" noChangeArrowheads="1"/>
          </p:cNvSpPr>
          <p:nvPr>
            <p:ph type="title" idx="4294967295"/>
          </p:nvPr>
        </p:nvSpPr>
        <p:spPr>
          <a:xfrm>
            <a:off x="457200" y="152400"/>
            <a:ext cx="8183562" cy="1052512"/>
          </a:xfrm>
        </p:spPr>
        <p:txBody>
          <a:bodyPr/>
          <a:lstStyle/>
          <a:p>
            <a:pPr eaLnBrk="1" hangingPunct="1"/>
            <a:r>
              <a:rPr lang="en-US" dirty="0" smtClean="0"/>
              <a:t>Manifestation </a:t>
            </a:r>
            <a:endParaRPr lang="en-CA" dirty="0" smtClean="0"/>
          </a:p>
        </p:txBody>
      </p:sp>
      <p:sp>
        <p:nvSpPr>
          <p:cNvPr id="80899" name="Rectangle 3"/>
          <p:cNvSpPr>
            <a:spLocks noGrp="1" noChangeArrowheads="1"/>
          </p:cNvSpPr>
          <p:nvPr>
            <p:ph idx="4294967295"/>
          </p:nvPr>
        </p:nvSpPr>
        <p:spPr>
          <a:xfrm>
            <a:off x="457200" y="1219200"/>
            <a:ext cx="8183562" cy="4187825"/>
          </a:xfrm>
        </p:spPr>
        <p:txBody>
          <a:bodyPr/>
          <a:lstStyle/>
          <a:p>
            <a:pPr eaLnBrk="1" hangingPunct="1"/>
            <a:r>
              <a:rPr lang="en-US" dirty="0" smtClean="0"/>
              <a:t>The behavior of sexually abused children can be separated into three different areas of manifestation:</a:t>
            </a:r>
          </a:p>
          <a:p>
            <a:pPr lvl="1" eaLnBrk="1" hangingPunct="1"/>
            <a:r>
              <a:rPr lang="en-US" sz="3200" dirty="0" smtClean="0"/>
              <a:t>Verbal</a:t>
            </a:r>
          </a:p>
          <a:p>
            <a:pPr lvl="1" eaLnBrk="1" hangingPunct="1"/>
            <a:r>
              <a:rPr lang="en-US" sz="3200" dirty="0" smtClean="0"/>
              <a:t>Physical</a:t>
            </a:r>
          </a:p>
          <a:p>
            <a:pPr lvl="1" eaLnBrk="1" hangingPunct="1"/>
            <a:r>
              <a:rPr lang="en-US" sz="3200" dirty="0" smtClean="0"/>
              <a:t>Behavior</a:t>
            </a:r>
          </a:p>
          <a:p>
            <a:pPr eaLnBrk="1" hangingPunct="1"/>
            <a:endParaRPr lang="en-CA" dirty="0" smtClean="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1" name="Slide Number Placeholder 5"/>
          <p:cNvSpPr>
            <a:spLocks noGrp="1"/>
          </p:cNvSpPr>
          <p:nvPr>
            <p:ph type="sldNum" sz="quarter" idx="12"/>
          </p:nvPr>
        </p:nvSpPr>
        <p:spPr>
          <a:noFill/>
        </p:spPr>
        <p:txBody>
          <a:bodyPr/>
          <a:lstStyle/>
          <a:p>
            <a:fld id="{3B17F96A-C5BC-4600-AE5B-0D09FBAED9E7}" type="slidenum">
              <a:rPr lang="en-CA" smtClean="0">
                <a:latin typeface="Times New Roman" pitchFamily="18" charset="0"/>
                <a:cs typeface="Arial" charset="0"/>
              </a:rPr>
              <a:pPr/>
              <a:t>66</a:t>
            </a:fld>
            <a:endParaRPr lang="en-CA" smtClean="0">
              <a:latin typeface="Times New Roman" pitchFamily="18" charset="0"/>
              <a:cs typeface="Arial" charset="0"/>
            </a:endParaRPr>
          </a:p>
        </p:txBody>
      </p:sp>
      <p:sp>
        <p:nvSpPr>
          <p:cNvPr id="81922" name="Rectangle 2050"/>
          <p:cNvSpPr>
            <a:spLocks noGrp="1" noChangeArrowheads="1"/>
          </p:cNvSpPr>
          <p:nvPr>
            <p:ph type="title" idx="4294967295"/>
          </p:nvPr>
        </p:nvSpPr>
        <p:spPr>
          <a:xfrm>
            <a:off x="457200" y="228600"/>
            <a:ext cx="8183562" cy="1052512"/>
          </a:xfrm>
        </p:spPr>
        <p:txBody>
          <a:bodyPr/>
          <a:lstStyle/>
          <a:p>
            <a:pPr eaLnBrk="1" hangingPunct="1"/>
            <a:r>
              <a:rPr lang="en-US" dirty="0" smtClean="0">
                <a:solidFill>
                  <a:srgbClr val="FF8D3E"/>
                </a:solidFill>
              </a:rPr>
              <a:t>Verbal</a:t>
            </a:r>
            <a:r>
              <a:rPr lang="en-US" dirty="0" smtClean="0"/>
              <a:t> </a:t>
            </a:r>
            <a:endParaRPr lang="en-CA" dirty="0" smtClean="0"/>
          </a:p>
        </p:txBody>
      </p:sp>
      <p:sp>
        <p:nvSpPr>
          <p:cNvPr id="81923" name="Rectangle 2051"/>
          <p:cNvSpPr>
            <a:spLocks noGrp="1" noChangeArrowheads="1"/>
          </p:cNvSpPr>
          <p:nvPr>
            <p:ph idx="4294967295"/>
          </p:nvPr>
        </p:nvSpPr>
        <p:spPr>
          <a:xfrm>
            <a:off x="533400" y="1295400"/>
            <a:ext cx="8183562" cy="4187825"/>
          </a:xfrm>
        </p:spPr>
        <p:txBody>
          <a:bodyPr/>
          <a:lstStyle/>
          <a:p>
            <a:pPr eaLnBrk="1" hangingPunct="1"/>
            <a:endParaRPr lang="en-US" dirty="0" smtClean="0"/>
          </a:p>
          <a:p>
            <a:pPr eaLnBrk="1" hangingPunct="1"/>
            <a:r>
              <a:rPr lang="en-US" dirty="0" smtClean="0"/>
              <a:t>Statements that their bodies are: </a:t>
            </a:r>
          </a:p>
          <a:p>
            <a:pPr lvl="1" eaLnBrk="1" hangingPunct="1"/>
            <a:r>
              <a:rPr lang="en-US" sz="3200" dirty="0" smtClean="0"/>
              <a:t>Dirty</a:t>
            </a:r>
          </a:p>
          <a:p>
            <a:pPr lvl="1" eaLnBrk="1" hangingPunct="1"/>
            <a:r>
              <a:rPr lang="en-US" sz="3200" dirty="0" smtClean="0"/>
              <a:t>Damaged</a:t>
            </a:r>
          </a:p>
          <a:p>
            <a:pPr lvl="1" eaLnBrk="1" hangingPunct="1"/>
            <a:r>
              <a:rPr lang="en-US" sz="3200" dirty="0" smtClean="0"/>
              <a:t>That there is something wrong with them in the genital area</a:t>
            </a: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5" name="Slide Number Placeholder 5"/>
          <p:cNvSpPr>
            <a:spLocks noGrp="1"/>
          </p:cNvSpPr>
          <p:nvPr>
            <p:ph type="sldNum" sz="quarter" idx="12"/>
          </p:nvPr>
        </p:nvSpPr>
        <p:spPr>
          <a:noFill/>
        </p:spPr>
        <p:txBody>
          <a:bodyPr/>
          <a:lstStyle/>
          <a:p>
            <a:fld id="{807EA611-526F-4DE6-81D0-57E2F98C9439}" type="slidenum">
              <a:rPr lang="en-CA" smtClean="0">
                <a:latin typeface="Times New Roman" pitchFamily="18" charset="0"/>
                <a:cs typeface="Arial" charset="0"/>
              </a:rPr>
              <a:pPr/>
              <a:t>67</a:t>
            </a:fld>
            <a:endParaRPr lang="en-CA" smtClean="0">
              <a:latin typeface="Times New Roman" pitchFamily="18" charset="0"/>
              <a:cs typeface="Arial" charset="0"/>
            </a:endParaRPr>
          </a:p>
        </p:txBody>
      </p:sp>
      <p:sp>
        <p:nvSpPr>
          <p:cNvPr id="82946" name="Rectangle 1027"/>
          <p:cNvSpPr>
            <a:spLocks noGrp="1" noChangeArrowheads="1"/>
          </p:cNvSpPr>
          <p:nvPr>
            <p:ph idx="4294967295"/>
          </p:nvPr>
        </p:nvSpPr>
        <p:spPr>
          <a:xfrm>
            <a:off x="960438" y="530225"/>
            <a:ext cx="8183562" cy="4187825"/>
          </a:xfrm>
        </p:spPr>
        <p:txBody>
          <a:bodyPr/>
          <a:lstStyle/>
          <a:p>
            <a:pPr eaLnBrk="1" hangingPunct="1"/>
            <a:endParaRPr lang="en-US" smtClean="0"/>
          </a:p>
          <a:p>
            <a:pPr eaLnBrk="1" hangingPunct="1"/>
            <a:r>
              <a:rPr lang="en-US" smtClean="0"/>
              <a:t>Aspects of sexual molestation in: </a:t>
            </a:r>
          </a:p>
          <a:p>
            <a:pPr lvl="1" eaLnBrk="1" hangingPunct="1"/>
            <a:r>
              <a:rPr lang="en-US" sz="3200" smtClean="0"/>
              <a:t>Drawings</a:t>
            </a:r>
          </a:p>
          <a:p>
            <a:pPr lvl="1" eaLnBrk="1" hangingPunct="1"/>
            <a:r>
              <a:rPr lang="en-US" sz="3200" smtClean="0"/>
              <a:t>Games</a:t>
            </a:r>
          </a:p>
          <a:p>
            <a:pPr lvl="1" eaLnBrk="1" hangingPunct="1"/>
            <a:r>
              <a:rPr lang="en-US" sz="3200" smtClean="0"/>
              <a:t>fantasies</a:t>
            </a:r>
            <a:endParaRPr lang="en-CA" sz="3200" smtClean="0"/>
          </a:p>
          <a:p>
            <a:pPr eaLnBrk="1" hangingPunct="1"/>
            <a:endParaRPr lang="en-CA" smtClean="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69" name="Slide Number Placeholder 5"/>
          <p:cNvSpPr>
            <a:spLocks noGrp="1"/>
          </p:cNvSpPr>
          <p:nvPr>
            <p:ph type="sldNum" sz="quarter" idx="12"/>
          </p:nvPr>
        </p:nvSpPr>
        <p:spPr>
          <a:noFill/>
        </p:spPr>
        <p:txBody>
          <a:bodyPr/>
          <a:lstStyle/>
          <a:p>
            <a:fld id="{430AB892-9071-4483-A6E6-E9D1BA6FDF0C}" type="slidenum">
              <a:rPr lang="en-CA" smtClean="0">
                <a:latin typeface="Times New Roman" pitchFamily="18" charset="0"/>
                <a:cs typeface="Arial" charset="0"/>
              </a:rPr>
              <a:pPr/>
              <a:t>68</a:t>
            </a:fld>
            <a:endParaRPr lang="en-CA" smtClean="0">
              <a:latin typeface="Times New Roman" pitchFamily="18" charset="0"/>
              <a:cs typeface="Arial" charset="0"/>
            </a:endParaRPr>
          </a:p>
        </p:txBody>
      </p:sp>
      <p:sp>
        <p:nvSpPr>
          <p:cNvPr id="83970" name="Rectangle 2"/>
          <p:cNvSpPr>
            <a:spLocks noGrp="1" noChangeArrowheads="1"/>
          </p:cNvSpPr>
          <p:nvPr>
            <p:ph type="title" idx="4294967295"/>
          </p:nvPr>
        </p:nvSpPr>
        <p:spPr>
          <a:xfrm>
            <a:off x="381000" y="152400"/>
            <a:ext cx="8183562" cy="1052512"/>
          </a:xfrm>
        </p:spPr>
        <p:txBody>
          <a:bodyPr/>
          <a:lstStyle/>
          <a:p>
            <a:pPr eaLnBrk="1" hangingPunct="1"/>
            <a:r>
              <a:rPr lang="en-US" dirty="0" smtClean="0">
                <a:solidFill>
                  <a:srgbClr val="FF8D3E"/>
                </a:solidFill>
              </a:rPr>
              <a:t>Statements</a:t>
            </a:r>
            <a:r>
              <a:rPr lang="en-US" dirty="0" smtClean="0"/>
              <a:t> </a:t>
            </a:r>
            <a:endParaRPr lang="en-CA" dirty="0" smtClean="0"/>
          </a:p>
        </p:txBody>
      </p:sp>
      <p:sp>
        <p:nvSpPr>
          <p:cNvPr id="83971" name="Rectangle 3"/>
          <p:cNvSpPr>
            <a:spLocks noGrp="1" noChangeArrowheads="1"/>
          </p:cNvSpPr>
          <p:nvPr>
            <p:ph idx="4294967295"/>
          </p:nvPr>
        </p:nvSpPr>
        <p:spPr>
          <a:xfrm>
            <a:off x="609600" y="1143000"/>
            <a:ext cx="8183562" cy="4187825"/>
          </a:xfrm>
        </p:spPr>
        <p:txBody>
          <a:bodyPr/>
          <a:lstStyle/>
          <a:p>
            <a:pPr eaLnBrk="1" hangingPunct="1"/>
            <a:r>
              <a:rPr lang="en-US" dirty="0" smtClean="0"/>
              <a:t>“I don’t like ….. (a specific person)”</a:t>
            </a:r>
          </a:p>
          <a:p>
            <a:pPr eaLnBrk="1" hangingPunct="1"/>
            <a:r>
              <a:rPr lang="en-US" dirty="0" smtClean="0"/>
              <a:t>“….(a specific person) does things to me when we are alone”</a:t>
            </a:r>
          </a:p>
          <a:p>
            <a:pPr eaLnBrk="1" hangingPunct="1"/>
            <a:r>
              <a:rPr lang="en-US" dirty="0" smtClean="0"/>
              <a:t>“I don’t like being alone with …. (a specific person)”</a:t>
            </a:r>
          </a:p>
          <a:p>
            <a:pPr eaLnBrk="1" hangingPunct="1"/>
            <a:r>
              <a:rPr lang="en-US" dirty="0" smtClean="0"/>
              <a:t>“…. ( a specific person) fooled around with me”</a:t>
            </a:r>
            <a:endParaRPr lang="en-CA" dirty="0" smtClean="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Slide Number Placeholder 5"/>
          <p:cNvSpPr>
            <a:spLocks noGrp="1"/>
          </p:cNvSpPr>
          <p:nvPr>
            <p:ph type="sldNum" sz="quarter" idx="12"/>
          </p:nvPr>
        </p:nvSpPr>
        <p:spPr>
          <a:noFill/>
        </p:spPr>
        <p:txBody>
          <a:bodyPr/>
          <a:lstStyle/>
          <a:p>
            <a:fld id="{AAE76ED3-531C-47D6-8624-34B672054697}" type="slidenum">
              <a:rPr lang="en-CA" smtClean="0">
                <a:latin typeface="Times New Roman" pitchFamily="18" charset="0"/>
                <a:cs typeface="Arial" charset="0"/>
              </a:rPr>
              <a:pPr/>
              <a:t>69</a:t>
            </a:fld>
            <a:endParaRPr lang="en-CA" smtClean="0">
              <a:latin typeface="Times New Roman" pitchFamily="18" charset="0"/>
              <a:cs typeface="Arial" charset="0"/>
            </a:endParaRPr>
          </a:p>
        </p:txBody>
      </p:sp>
      <p:sp>
        <p:nvSpPr>
          <p:cNvPr id="84994" name="Rectangle 2"/>
          <p:cNvSpPr>
            <a:spLocks noGrp="1" noChangeArrowheads="1"/>
          </p:cNvSpPr>
          <p:nvPr>
            <p:ph type="title" idx="4294967295"/>
          </p:nvPr>
        </p:nvSpPr>
        <p:spPr>
          <a:xfrm>
            <a:off x="381000" y="152400"/>
            <a:ext cx="8183562" cy="1052512"/>
          </a:xfrm>
        </p:spPr>
        <p:txBody>
          <a:bodyPr/>
          <a:lstStyle/>
          <a:p>
            <a:pPr eaLnBrk="1" hangingPunct="1"/>
            <a:r>
              <a:rPr lang="en-US" dirty="0" smtClean="0">
                <a:solidFill>
                  <a:srgbClr val="FF8D3E"/>
                </a:solidFill>
              </a:rPr>
              <a:t>Physical</a:t>
            </a:r>
            <a:r>
              <a:rPr lang="en-US" dirty="0" smtClean="0"/>
              <a:t> </a:t>
            </a:r>
            <a:endParaRPr lang="en-CA" dirty="0" smtClean="0"/>
          </a:p>
        </p:txBody>
      </p:sp>
      <p:sp>
        <p:nvSpPr>
          <p:cNvPr id="84995" name="Rectangle 3"/>
          <p:cNvSpPr>
            <a:spLocks noGrp="1" noChangeArrowheads="1"/>
          </p:cNvSpPr>
          <p:nvPr>
            <p:ph idx="4294967295"/>
          </p:nvPr>
        </p:nvSpPr>
        <p:spPr>
          <a:xfrm>
            <a:off x="609600" y="1219200"/>
            <a:ext cx="8183562" cy="4187825"/>
          </a:xfrm>
        </p:spPr>
        <p:txBody>
          <a:bodyPr/>
          <a:lstStyle/>
          <a:p>
            <a:pPr eaLnBrk="1" hangingPunct="1"/>
            <a:r>
              <a:rPr lang="en-US" dirty="0" smtClean="0"/>
              <a:t>Refusal to go to school, Sunday school</a:t>
            </a:r>
          </a:p>
          <a:p>
            <a:pPr eaLnBrk="1" hangingPunct="1"/>
            <a:r>
              <a:rPr lang="en-US" dirty="0" smtClean="0"/>
              <a:t>Delinquency from school, Sunday school</a:t>
            </a:r>
          </a:p>
          <a:p>
            <a:pPr eaLnBrk="1" hangingPunct="1"/>
            <a:r>
              <a:rPr lang="en-US" dirty="0" smtClean="0"/>
              <a:t>Drug and alcohol abuse</a:t>
            </a:r>
          </a:p>
          <a:p>
            <a:pPr eaLnBrk="1" hangingPunct="1"/>
            <a:r>
              <a:rPr lang="en-US" dirty="0" smtClean="0"/>
              <a:t>Venereal disease</a:t>
            </a:r>
          </a:p>
          <a:p>
            <a:pPr eaLnBrk="1" hangingPunct="1"/>
            <a:r>
              <a:rPr lang="en-US" dirty="0" smtClean="0"/>
              <a:t>Torn or bloody clothing</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5" name="Picture 2" descr="ancient millstone"/>
          <p:cNvPicPr>
            <a:picLocks noGrp="1" noChangeAspect="1" noChangeArrowheads="1"/>
          </p:cNvPicPr>
          <p:nvPr>
            <p:ph idx="4294967295"/>
          </p:nvPr>
        </p:nvPicPr>
        <p:blipFill>
          <a:blip r:embed="rId2" cstate="print"/>
          <a:srcRect/>
          <a:stretch>
            <a:fillRect/>
          </a:stretch>
        </p:blipFill>
        <p:spPr>
          <a:xfrm>
            <a:off x="685800" y="685800"/>
            <a:ext cx="7848600" cy="5227638"/>
          </a:xfrm>
          <a:prstGeom prst="rect">
            <a:avLst/>
          </a:prstGeom>
          <a:ln>
            <a:noFill/>
          </a:ln>
          <a:effectLst>
            <a:softEdge rad="112500"/>
          </a:effectLst>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Slide Number Placeholder 5"/>
          <p:cNvSpPr>
            <a:spLocks noGrp="1"/>
          </p:cNvSpPr>
          <p:nvPr>
            <p:ph type="sldNum" sz="quarter" idx="12"/>
          </p:nvPr>
        </p:nvSpPr>
        <p:spPr>
          <a:noFill/>
        </p:spPr>
        <p:txBody>
          <a:bodyPr/>
          <a:lstStyle/>
          <a:p>
            <a:fld id="{2926DCB2-9674-4A7D-82BA-C556CD36BC95}" type="slidenum">
              <a:rPr lang="en-CA" smtClean="0">
                <a:latin typeface="Times New Roman" pitchFamily="18" charset="0"/>
                <a:cs typeface="Arial" charset="0"/>
              </a:rPr>
              <a:pPr/>
              <a:t>70</a:t>
            </a:fld>
            <a:endParaRPr lang="en-CA" smtClean="0">
              <a:latin typeface="Times New Roman" pitchFamily="18" charset="0"/>
              <a:cs typeface="Arial" charset="0"/>
            </a:endParaRPr>
          </a:p>
        </p:txBody>
      </p:sp>
      <p:sp>
        <p:nvSpPr>
          <p:cNvPr id="86018" name="Rectangle 3"/>
          <p:cNvSpPr>
            <a:spLocks noGrp="1" noChangeArrowheads="1"/>
          </p:cNvSpPr>
          <p:nvPr>
            <p:ph idx="4294967295"/>
          </p:nvPr>
        </p:nvSpPr>
        <p:spPr>
          <a:xfrm>
            <a:off x="960438" y="530225"/>
            <a:ext cx="8183562" cy="4187825"/>
          </a:xfrm>
        </p:spPr>
        <p:txBody>
          <a:bodyPr/>
          <a:lstStyle/>
          <a:p>
            <a:pPr eaLnBrk="1" hangingPunct="1"/>
            <a:endParaRPr lang="en-US" smtClean="0"/>
          </a:p>
          <a:p>
            <a:pPr eaLnBrk="1" hangingPunct="1"/>
            <a:r>
              <a:rPr lang="en-US" smtClean="0"/>
              <a:t>Discomfort when sitting</a:t>
            </a:r>
          </a:p>
          <a:p>
            <a:pPr eaLnBrk="1" hangingPunct="1"/>
            <a:r>
              <a:rPr lang="en-US" smtClean="0"/>
              <a:t>Difficult in urinating</a:t>
            </a:r>
          </a:p>
          <a:p>
            <a:pPr eaLnBrk="1" hangingPunct="1"/>
            <a:r>
              <a:rPr lang="en-US" smtClean="0"/>
              <a:t>Irritation, pain or injury to the genital area</a:t>
            </a:r>
          </a:p>
          <a:p>
            <a:pPr eaLnBrk="1" hangingPunct="1"/>
            <a:r>
              <a:rPr lang="en-US" smtClean="0"/>
              <a:t>Lacerations and/or bruises</a:t>
            </a:r>
            <a:endParaRPr lang="en-CA" smtClean="0"/>
          </a:p>
          <a:p>
            <a:pPr eaLnBrk="1" hangingPunct="1"/>
            <a:endParaRPr lang="en-CA" smtClean="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Slide Number Placeholder 5"/>
          <p:cNvSpPr>
            <a:spLocks noGrp="1"/>
          </p:cNvSpPr>
          <p:nvPr>
            <p:ph type="sldNum" sz="quarter" idx="12"/>
          </p:nvPr>
        </p:nvSpPr>
        <p:spPr>
          <a:noFill/>
        </p:spPr>
        <p:txBody>
          <a:bodyPr/>
          <a:lstStyle/>
          <a:p>
            <a:fld id="{9B8FFA74-5E62-45A4-8552-5F6F45419726}" type="slidenum">
              <a:rPr lang="en-CA" smtClean="0">
                <a:latin typeface="Times New Roman" pitchFamily="18" charset="0"/>
                <a:cs typeface="Arial" charset="0"/>
              </a:rPr>
              <a:pPr/>
              <a:t>71</a:t>
            </a:fld>
            <a:endParaRPr lang="en-CA" smtClean="0">
              <a:latin typeface="Times New Roman" pitchFamily="18" charset="0"/>
              <a:cs typeface="Arial" charset="0"/>
            </a:endParaRPr>
          </a:p>
        </p:txBody>
      </p:sp>
      <p:sp>
        <p:nvSpPr>
          <p:cNvPr id="87042" name="Rectangle 2"/>
          <p:cNvSpPr>
            <a:spLocks noGrp="1" noChangeArrowheads="1"/>
          </p:cNvSpPr>
          <p:nvPr>
            <p:ph type="title" idx="4294967295"/>
          </p:nvPr>
        </p:nvSpPr>
        <p:spPr>
          <a:xfrm>
            <a:off x="533400" y="304800"/>
            <a:ext cx="8183562" cy="1052512"/>
          </a:xfrm>
        </p:spPr>
        <p:txBody>
          <a:bodyPr/>
          <a:lstStyle/>
          <a:p>
            <a:pPr eaLnBrk="1" hangingPunct="1"/>
            <a:r>
              <a:rPr lang="en-US" dirty="0" smtClean="0">
                <a:solidFill>
                  <a:srgbClr val="FF8D3E"/>
                </a:solidFill>
              </a:rPr>
              <a:t>Behavior</a:t>
            </a:r>
            <a:r>
              <a:rPr lang="en-US" dirty="0" smtClean="0"/>
              <a:t> </a:t>
            </a:r>
            <a:endParaRPr lang="en-CA" dirty="0" smtClean="0"/>
          </a:p>
        </p:txBody>
      </p:sp>
      <p:sp>
        <p:nvSpPr>
          <p:cNvPr id="87043" name="Rectangle 3"/>
          <p:cNvSpPr>
            <a:spLocks noGrp="1" noChangeArrowheads="1"/>
          </p:cNvSpPr>
          <p:nvPr>
            <p:ph idx="4294967295"/>
          </p:nvPr>
        </p:nvSpPr>
        <p:spPr>
          <a:xfrm>
            <a:off x="609600" y="1295400"/>
            <a:ext cx="8183562" cy="3584575"/>
          </a:xfrm>
        </p:spPr>
        <p:txBody>
          <a:bodyPr/>
          <a:lstStyle/>
          <a:p>
            <a:pPr eaLnBrk="1" hangingPunct="1"/>
            <a:r>
              <a:rPr lang="en-US" dirty="0" smtClean="0"/>
              <a:t>Unusual interest in or avoidance of all things of a sexual nature</a:t>
            </a:r>
          </a:p>
          <a:p>
            <a:pPr eaLnBrk="1" hangingPunct="1"/>
            <a:r>
              <a:rPr lang="en-US" dirty="0" smtClean="0"/>
              <a:t>Sleep problems, nightmares</a:t>
            </a:r>
          </a:p>
          <a:p>
            <a:pPr eaLnBrk="1" hangingPunct="1"/>
            <a:r>
              <a:rPr lang="en-US" dirty="0" smtClean="0"/>
              <a:t>Depression or withdrawal from friends or family</a:t>
            </a:r>
          </a:p>
          <a:p>
            <a:pPr eaLnBrk="1" hangingPunct="1"/>
            <a:r>
              <a:rPr lang="en-US" dirty="0" smtClean="0"/>
              <a:t>Seductiveness</a:t>
            </a:r>
          </a:p>
          <a:p>
            <a:pPr eaLnBrk="1" hangingPunct="1"/>
            <a:r>
              <a:rPr lang="en-US" dirty="0" smtClean="0"/>
              <a:t>Secretiveness </a:t>
            </a:r>
            <a:endParaRPr lang="en-CA" dirty="0" smtClean="0"/>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5" name="Slide Number Placeholder 5"/>
          <p:cNvSpPr>
            <a:spLocks noGrp="1"/>
          </p:cNvSpPr>
          <p:nvPr>
            <p:ph type="sldNum" sz="quarter" idx="12"/>
          </p:nvPr>
        </p:nvSpPr>
        <p:spPr>
          <a:noFill/>
        </p:spPr>
        <p:txBody>
          <a:bodyPr/>
          <a:lstStyle/>
          <a:p>
            <a:fld id="{1E5F572A-0E2E-4874-B4B7-72323E0214C0}" type="slidenum">
              <a:rPr lang="en-CA" smtClean="0">
                <a:latin typeface="Times New Roman" pitchFamily="18" charset="0"/>
                <a:cs typeface="Arial" charset="0"/>
              </a:rPr>
              <a:pPr/>
              <a:t>72</a:t>
            </a:fld>
            <a:endParaRPr lang="en-CA" smtClean="0">
              <a:latin typeface="Times New Roman" pitchFamily="18" charset="0"/>
              <a:cs typeface="Arial" charset="0"/>
            </a:endParaRPr>
          </a:p>
        </p:txBody>
      </p:sp>
      <p:sp>
        <p:nvSpPr>
          <p:cNvPr id="88066" name="Rectangle 3"/>
          <p:cNvSpPr>
            <a:spLocks noGrp="1" noChangeArrowheads="1"/>
          </p:cNvSpPr>
          <p:nvPr>
            <p:ph idx="4294967295"/>
          </p:nvPr>
        </p:nvSpPr>
        <p:spPr>
          <a:xfrm>
            <a:off x="960438" y="530225"/>
            <a:ext cx="8183562" cy="4187825"/>
          </a:xfrm>
        </p:spPr>
        <p:txBody>
          <a:bodyPr/>
          <a:lstStyle/>
          <a:p>
            <a:pPr eaLnBrk="1" hangingPunct="1"/>
            <a:r>
              <a:rPr lang="en-US" smtClean="0"/>
              <a:t>Unusual aggressiveness including some illegal activities</a:t>
            </a:r>
          </a:p>
          <a:p>
            <a:pPr eaLnBrk="1" hangingPunct="1"/>
            <a:r>
              <a:rPr lang="en-US" smtClean="0"/>
              <a:t>Suicidal behavior</a:t>
            </a:r>
          </a:p>
          <a:p>
            <a:pPr eaLnBrk="1" hangingPunct="1"/>
            <a:r>
              <a:rPr lang="en-US" smtClean="0"/>
              <a:t>Passive and withdrawn behavior</a:t>
            </a:r>
          </a:p>
          <a:p>
            <a:pPr eaLnBrk="1" hangingPunct="1"/>
            <a:r>
              <a:rPr lang="en-US" smtClean="0"/>
              <a:t>Fear of entering into a new relationship</a:t>
            </a:r>
          </a:p>
          <a:p>
            <a:pPr eaLnBrk="1" hangingPunct="1"/>
            <a:r>
              <a:rPr lang="en-US" smtClean="0"/>
              <a:t>Other sever changes in behavior</a:t>
            </a:r>
            <a:endParaRPr lang="en-CA" smtClean="0"/>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Slide Number Placeholder 5"/>
          <p:cNvSpPr>
            <a:spLocks noGrp="1"/>
          </p:cNvSpPr>
          <p:nvPr>
            <p:ph type="sldNum" sz="quarter" idx="12"/>
          </p:nvPr>
        </p:nvSpPr>
        <p:spPr>
          <a:noFill/>
        </p:spPr>
        <p:txBody>
          <a:bodyPr/>
          <a:lstStyle/>
          <a:p>
            <a:fld id="{8D8EB720-B0D4-4E03-A6C5-56062FB9AB35}" type="slidenum">
              <a:rPr lang="en-CA" smtClean="0">
                <a:latin typeface="Times New Roman" pitchFamily="18" charset="0"/>
                <a:cs typeface="Arial" charset="0"/>
              </a:rPr>
              <a:pPr/>
              <a:t>73</a:t>
            </a:fld>
            <a:endParaRPr lang="en-CA" smtClean="0">
              <a:latin typeface="Times New Roman" pitchFamily="18" charset="0"/>
              <a:cs typeface="Arial" charset="0"/>
            </a:endParaRPr>
          </a:p>
        </p:txBody>
      </p:sp>
      <p:sp>
        <p:nvSpPr>
          <p:cNvPr id="89090" name="Rectangle 2"/>
          <p:cNvSpPr>
            <a:spLocks noGrp="1" noChangeArrowheads="1"/>
          </p:cNvSpPr>
          <p:nvPr>
            <p:ph type="title" idx="4294967295"/>
          </p:nvPr>
        </p:nvSpPr>
        <p:spPr>
          <a:xfrm>
            <a:off x="457200" y="0"/>
            <a:ext cx="8183562" cy="1052512"/>
          </a:xfrm>
        </p:spPr>
        <p:txBody>
          <a:bodyPr/>
          <a:lstStyle/>
          <a:p>
            <a:pPr eaLnBrk="1" hangingPunct="1"/>
            <a:r>
              <a:rPr lang="en-US" dirty="0" smtClean="0"/>
              <a:t>Problems Identified As Adults</a:t>
            </a:r>
            <a:endParaRPr lang="en-CA" dirty="0" smtClean="0"/>
          </a:p>
        </p:txBody>
      </p:sp>
      <p:sp>
        <p:nvSpPr>
          <p:cNvPr id="89091" name="Rectangle 3"/>
          <p:cNvSpPr>
            <a:spLocks noGrp="1" noChangeArrowheads="1"/>
          </p:cNvSpPr>
          <p:nvPr>
            <p:ph idx="4294967295"/>
          </p:nvPr>
        </p:nvSpPr>
        <p:spPr>
          <a:xfrm>
            <a:off x="609600" y="1143000"/>
            <a:ext cx="8183562" cy="4187825"/>
          </a:xfrm>
        </p:spPr>
        <p:txBody>
          <a:bodyPr/>
          <a:lstStyle/>
          <a:p>
            <a:pPr eaLnBrk="1" hangingPunct="1"/>
            <a:r>
              <a:rPr lang="en-US" dirty="0" smtClean="0"/>
              <a:t>Significant gaps in childhood memory/time </a:t>
            </a:r>
          </a:p>
          <a:p>
            <a:pPr eaLnBrk="1" hangingPunct="1"/>
            <a:r>
              <a:rPr lang="en-US" dirty="0" smtClean="0"/>
              <a:t>Nightmares/waking up shaking</a:t>
            </a:r>
          </a:p>
          <a:p>
            <a:pPr eaLnBrk="1" hangingPunct="1"/>
            <a:r>
              <a:rPr lang="en-US" dirty="0" smtClean="0"/>
              <a:t>Recurring thoughts/emerging memories of something “off” during childhood</a:t>
            </a:r>
          </a:p>
          <a:p>
            <a:pPr eaLnBrk="1" hangingPunct="1"/>
            <a:r>
              <a:rPr lang="en-US" dirty="0" smtClean="0"/>
              <a:t>Fear/trepidation when visiting parents or others from their childhood</a:t>
            </a:r>
          </a:p>
          <a:p>
            <a:pPr eaLnBrk="1" hangingPunct="1"/>
            <a:endParaRPr lang="en-CA" dirty="0" smtClean="0"/>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3" name="Slide Number Placeholder 5"/>
          <p:cNvSpPr>
            <a:spLocks noGrp="1"/>
          </p:cNvSpPr>
          <p:nvPr>
            <p:ph type="sldNum" sz="quarter" idx="12"/>
          </p:nvPr>
        </p:nvSpPr>
        <p:spPr>
          <a:noFill/>
        </p:spPr>
        <p:txBody>
          <a:bodyPr/>
          <a:lstStyle/>
          <a:p>
            <a:fld id="{94FE742C-5B56-44F4-AE09-02D3DB244DE4}" type="slidenum">
              <a:rPr lang="en-CA" smtClean="0">
                <a:latin typeface="Times New Roman" pitchFamily="18" charset="0"/>
                <a:cs typeface="Arial" charset="0"/>
              </a:rPr>
              <a:pPr/>
              <a:t>74</a:t>
            </a:fld>
            <a:endParaRPr lang="en-CA" smtClean="0">
              <a:latin typeface="Times New Roman" pitchFamily="18" charset="0"/>
              <a:cs typeface="Arial" charset="0"/>
            </a:endParaRPr>
          </a:p>
        </p:txBody>
      </p:sp>
      <p:sp>
        <p:nvSpPr>
          <p:cNvPr id="90114" name="Rectangle 3"/>
          <p:cNvSpPr>
            <a:spLocks noGrp="1" noChangeArrowheads="1"/>
          </p:cNvSpPr>
          <p:nvPr>
            <p:ph idx="4294967295"/>
          </p:nvPr>
        </p:nvSpPr>
        <p:spPr>
          <a:xfrm>
            <a:off x="960438" y="530225"/>
            <a:ext cx="8183562" cy="4187825"/>
          </a:xfrm>
        </p:spPr>
        <p:txBody>
          <a:bodyPr/>
          <a:lstStyle/>
          <a:p>
            <a:pPr eaLnBrk="1" hangingPunct="1"/>
            <a:endParaRPr lang="en-US" smtClean="0"/>
          </a:p>
          <a:p>
            <a:pPr eaLnBrk="1" hangingPunct="1"/>
            <a:r>
              <a:rPr lang="en-US" smtClean="0"/>
              <a:t>Sexual fears/dysfunction/panic/dread as an adult</a:t>
            </a:r>
          </a:p>
          <a:p>
            <a:pPr eaLnBrk="1" hangingPunct="1"/>
            <a:r>
              <a:rPr lang="en-US" smtClean="0"/>
              <a:t>Sexaholic tendencies as an adult</a:t>
            </a:r>
            <a:endParaRPr lang="en-CA" smtClean="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7" name="Slide Number Placeholder 5"/>
          <p:cNvSpPr>
            <a:spLocks noGrp="1"/>
          </p:cNvSpPr>
          <p:nvPr>
            <p:ph type="sldNum" sz="quarter" idx="12"/>
          </p:nvPr>
        </p:nvSpPr>
        <p:spPr>
          <a:noFill/>
        </p:spPr>
        <p:txBody>
          <a:bodyPr/>
          <a:lstStyle/>
          <a:p>
            <a:fld id="{B9444C21-1B5B-4060-B742-77A332BFFB17}" type="slidenum">
              <a:rPr lang="en-CA" smtClean="0">
                <a:latin typeface="Times New Roman" pitchFamily="18" charset="0"/>
                <a:cs typeface="Arial" charset="0"/>
              </a:rPr>
              <a:pPr/>
              <a:t>75</a:t>
            </a:fld>
            <a:endParaRPr lang="en-CA" smtClean="0">
              <a:latin typeface="Times New Roman" pitchFamily="18" charset="0"/>
              <a:cs typeface="Arial" charset="0"/>
            </a:endParaRPr>
          </a:p>
        </p:txBody>
      </p:sp>
      <p:sp>
        <p:nvSpPr>
          <p:cNvPr id="91138" name="Rectangle 2"/>
          <p:cNvSpPr>
            <a:spLocks noGrp="1" noChangeArrowheads="1"/>
          </p:cNvSpPr>
          <p:nvPr>
            <p:ph type="title" idx="4294967295"/>
          </p:nvPr>
        </p:nvSpPr>
        <p:spPr>
          <a:xfrm>
            <a:off x="457200" y="381000"/>
            <a:ext cx="8183562" cy="1052512"/>
          </a:xfrm>
        </p:spPr>
        <p:txBody>
          <a:bodyPr/>
          <a:lstStyle/>
          <a:p>
            <a:pPr eaLnBrk="1" hangingPunct="1"/>
            <a:r>
              <a:rPr lang="en-US" b="1" dirty="0" smtClean="0">
                <a:solidFill>
                  <a:srgbClr val="FF8D3E"/>
                </a:solidFill>
              </a:rPr>
              <a:t>Preventative</a:t>
            </a:r>
            <a:r>
              <a:rPr lang="en-US" b="1" dirty="0" smtClean="0">
                <a:solidFill>
                  <a:srgbClr val="0000FF"/>
                </a:solidFill>
              </a:rPr>
              <a:t> </a:t>
            </a:r>
            <a:r>
              <a:rPr lang="en-US" b="1" dirty="0" smtClean="0">
                <a:solidFill>
                  <a:srgbClr val="FF8D3E"/>
                </a:solidFill>
              </a:rPr>
              <a:t>Measures</a:t>
            </a:r>
            <a:endParaRPr lang="en-CA" b="1" dirty="0" smtClean="0">
              <a:solidFill>
                <a:srgbClr val="FF8D3E"/>
              </a:solidFill>
            </a:endParaRPr>
          </a:p>
        </p:txBody>
      </p:sp>
      <p:sp>
        <p:nvSpPr>
          <p:cNvPr id="91139" name="Rectangle 3"/>
          <p:cNvSpPr>
            <a:spLocks noGrp="1" noChangeArrowheads="1"/>
          </p:cNvSpPr>
          <p:nvPr>
            <p:ph idx="4294967295"/>
          </p:nvPr>
        </p:nvSpPr>
        <p:spPr>
          <a:xfrm>
            <a:off x="685800" y="1524000"/>
            <a:ext cx="8183562" cy="4187825"/>
          </a:xfrm>
        </p:spPr>
        <p:txBody>
          <a:bodyPr/>
          <a:lstStyle/>
          <a:p>
            <a:pPr eaLnBrk="1" hangingPunct="1"/>
            <a:r>
              <a:rPr lang="en-US" dirty="0" smtClean="0"/>
              <a:t>Tell children - “If someone tries to touch your body and do things that make them feel funny, say “</a:t>
            </a:r>
            <a:r>
              <a:rPr lang="en-US" b="1" u="sng" dirty="0" smtClean="0">
                <a:solidFill>
                  <a:srgbClr val="0070C0"/>
                </a:solidFill>
              </a:rPr>
              <a:t>NO</a:t>
            </a:r>
            <a:r>
              <a:rPr lang="en-US" dirty="0" smtClean="0"/>
              <a:t>” to that person and -</a:t>
            </a:r>
          </a:p>
          <a:p>
            <a:pPr eaLnBrk="1" hangingPunct="1"/>
            <a:endParaRPr lang="en-US" dirty="0" smtClean="0"/>
          </a:p>
          <a:p>
            <a:pPr eaLnBrk="1" hangingPunct="1"/>
            <a:r>
              <a:rPr lang="en-US" b="1" dirty="0" smtClean="0">
                <a:solidFill>
                  <a:srgbClr val="0070C0"/>
                </a:solidFill>
              </a:rPr>
              <a:t>then tell an adult right away</a:t>
            </a:r>
            <a:r>
              <a:rPr lang="en-US" dirty="0" smtClean="0">
                <a:solidFill>
                  <a:srgbClr val="0070C0"/>
                </a:solidFill>
              </a:rPr>
              <a:t>!</a:t>
            </a:r>
            <a:endParaRPr lang="en-CA" dirty="0" smtClean="0">
              <a:solidFill>
                <a:srgbClr val="0070C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1" name="Slide Number Placeholder 5"/>
          <p:cNvSpPr>
            <a:spLocks noGrp="1"/>
          </p:cNvSpPr>
          <p:nvPr>
            <p:ph type="sldNum" sz="quarter" idx="12"/>
          </p:nvPr>
        </p:nvSpPr>
        <p:spPr>
          <a:noFill/>
        </p:spPr>
        <p:txBody>
          <a:bodyPr/>
          <a:lstStyle/>
          <a:p>
            <a:fld id="{94807FA8-71CF-49E1-96E4-6A64A7DD5736}" type="slidenum">
              <a:rPr lang="en-CA" smtClean="0">
                <a:latin typeface="Times New Roman" pitchFamily="18" charset="0"/>
                <a:cs typeface="Arial" charset="0"/>
              </a:rPr>
              <a:pPr/>
              <a:t>76</a:t>
            </a:fld>
            <a:endParaRPr lang="en-CA" smtClean="0">
              <a:latin typeface="Times New Roman" pitchFamily="18" charset="0"/>
              <a:cs typeface="Arial" charset="0"/>
            </a:endParaRPr>
          </a:p>
        </p:txBody>
      </p:sp>
      <p:sp>
        <p:nvSpPr>
          <p:cNvPr id="92162" name="Rectangle 3"/>
          <p:cNvSpPr>
            <a:spLocks noGrp="1" noChangeArrowheads="1"/>
          </p:cNvSpPr>
          <p:nvPr>
            <p:ph idx="4294967295"/>
          </p:nvPr>
        </p:nvSpPr>
        <p:spPr>
          <a:xfrm>
            <a:off x="609600" y="914400"/>
            <a:ext cx="8183562" cy="4187825"/>
          </a:xfrm>
        </p:spPr>
        <p:txBody>
          <a:bodyPr/>
          <a:lstStyle/>
          <a:p>
            <a:pPr eaLnBrk="1" hangingPunct="1"/>
            <a:r>
              <a:rPr lang="en-US" dirty="0" smtClean="0"/>
              <a:t>Teach the children that respect does not mean blind obedience to adults and to authority</a:t>
            </a:r>
          </a:p>
          <a:p>
            <a:pPr lvl="1" eaLnBrk="1" hangingPunct="1"/>
            <a:r>
              <a:rPr lang="en-US" sz="3200" dirty="0" smtClean="0"/>
              <a:t>Example </a:t>
            </a:r>
          </a:p>
          <a:p>
            <a:pPr lvl="2" eaLnBrk="1" hangingPunct="1"/>
            <a:r>
              <a:rPr lang="en-US" sz="3200" dirty="0" smtClean="0"/>
              <a:t>Do not tell children to “</a:t>
            </a:r>
            <a:r>
              <a:rPr lang="en-US" sz="3200" b="1" dirty="0" smtClean="0">
                <a:solidFill>
                  <a:srgbClr val="0070C0"/>
                </a:solidFill>
              </a:rPr>
              <a:t>always do everything the teacher or babysitter tells you to do</a:t>
            </a:r>
            <a:r>
              <a:rPr lang="en-US" sz="3200" dirty="0" smtClean="0"/>
              <a:t>”</a:t>
            </a:r>
            <a:endParaRPr lang="en-CA" sz="3200" dirty="0" smtClean="0"/>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Slide Number Placeholder 5"/>
          <p:cNvSpPr>
            <a:spLocks noGrp="1"/>
          </p:cNvSpPr>
          <p:nvPr>
            <p:ph type="sldNum" sz="quarter" idx="12"/>
          </p:nvPr>
        </p:nvSpPr>
        <p:spPr>
          <a:noFill/>
        </p:spPr>
        <p:txBody>
          <a:bodyPr/>
          <a:lstStyle/>
          <a:p>
            <a:fld id="{54B44900-E8EB-47DB-89DD-2DCA8A684BE9}" type="slidenum">
              <a:rPr lang="en-CA" smtClean="0">
                <a:latin typeface="Times New Roman" pitchFamily="18" charset="0"/>
                <a:cs typeface="Arial" charset="0"/>
              </a:rPr>
              <a:pPr/>
              <a:t>77</a:t>
            </a:fld>
            <a:endParaRPr lang="en-CA" smtClean="0">
              <a:latin typeface="Times New Roman" pitchFamily="18" charset="0"/>
              <a:cs typeface="Arial" charset="0"/>
            </a:endParaRPr>
          </a:p>
        </p:txBody>
      </p:sp>
      <p:sp>
        <p:nvSpPr>
          <p:cNvPr id="93186" name="Rectangle 3"/>
          <p:cNvSpPr>
            <a:spLocks noGrp="1" noChangeArrowheads="1"/>
          </p:cNvSpPr>
          <p:nvPr>
            <p:ph idx="4294967295"/>
          </p:nvPr>
        </p:nvSpPr>
        <p:spPr>
          <a:xfrm>
            <a:off x="457200" y="762000"/>
            <a:ext cx="8183562" cy="4187825"/>
          </a:xfrm>
        </p:spPr>
        <p:txBody>
          <a:bodyPr/>
          <a:lstStyle/>
          <a:p>
            <a:pPr eaLnBrk="1" hangingPunct="1"/>
            <a:endParaRPr lang="en-US" dirty="0" smtClean="0"/>
          </a:p>
          <a:p>
            <a:pPr eaLnBrk="1" hangingPunct="1"/>
            <a:r>
              <a:rPr lang="en-US" dirty="0" smtClean="0"/>
              <a:t>Institute a </a:t>
            </a:r>
            <a:r>
              <a:rPr lang="en-US" b="1" u="sng" dirty="0" smtClean="0">
                <a:solidFill>
                  <a:srgbClr val="0070C0"/>
                </a:solidFill>
              </a:rPr>
              <a:t>NO-TOLERANCE</a:t>
            </a:r>
            <a:r>
              <a:rPr lang="en-US" b="1" dirty="0" smtClean="0">
                <a:solidFill>
                  <a:srgbClr val="0070C0"/>
                </a:solidFill>
              </a:rPr>
              <a:t> attitude</a:t>
            </a:r>
            <a:r>
              <a:rPr lang="en-US" dirty="0" smtClean="0">
                <a:solidFill>
                  <a:srgbClr val="0070C0"/>
                </a:solidFill>
              </a:rPr>
              <a:t> </a:t>
            </a:r>
            <a:r>
              <a:rPr lang="en-US" dirty="0" smtClean="0"/>
              <a:t>for this kind of action on any child</a:t>
            </a:r>
          </a:p>
          <a:p>
            <a:pPr eaLnBrk="1" hangingPunct="1"/>
            <a:endParaRPr lang="en-US" dirty="0" smtClean="0"/>
          </a:p>
          <a:p>
            <a:pPr eaLnBrk="1" hangingPunct="1"/>
            <a:r>
              <a:rPr lang="en-US" dirty="0" smtClean="0"/>
              <a:t>With all legal remedies being taken</a:t>
            </a:r>
            <a:endParaRPr lang="en-CA" dirty="0" smtClean="0"/>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09" name="Slide Number Placeholder 5"/>
          <p:cNvSpPr>
            <a:spLocks noGrp="1"/>
          </p:cNvSpPr>
          <p:nvPr>
            <p:ph type="sldNum" sz="quarter" idx="12"/>
          </p:nvPr>
        </p:nvSpPr>
        <p:spPr>
          <a:noFill/>
        </p:spPr>
        <p:txBody>
          <a:bodyPr/>
          <a:lstStyle/>
          <a:p>
            <a:fld id="{88A48ACD-49B6-432F-9F8A-616D97221959}" type="slidenum">
              <a:rPr lang="en-CA" smtClean="0">
                <a:latin typeface="Times New Roman" pitchFamily="18" charset="0"/>
                <a:cs typeface="Arial" charset="0"/>
              </a:rPr>
              <a:pPr/>
              <a:t>78</a:t>
            </a:fld>
            <a:endParaRPr lang="en-CA" smtClean="0">
              <a:latin typeface="Times New Roman" pitchFamily="18" charset="0"/>
              <a:cs typeface="Arial" charset="0"/>
            </a:endParaRPr>
          </a:p>
        </p:txBody>
      </p:sp>
      <p:sp>
        <p:nvSpPr>
          <p:cNvPr id="94210" name="Rectangle 3"/>
          <p:cNvSpPr>
            <a:spLocks noGrp="1" noChangeArrowheads="1"/>
          </p:cNvSpPr>
          <p:nvPr>
            <p:ph idx="4294967295"/>
          </p:nvPr>
        </p:nvSpPr>
        <p:spPr>
          <a:xfrm>
            <a:off x="533400" y="762000"/>
            <a:ext cx="8183562" cy="4187825"/>
          </a:xfrm>
        </p:spPr>
        <p:txBody>
          <a:bodyPr/>
          <a:lstStyle/>
          <a:p>
            <a:pPr eaLnBrk="1" hangingPunct="1"/>
            <a:endParaRPr lang="en-US" dirty="0" smtClean="0"/>
          </a:p>
          <a:p>
            <a:pPr eaLnBrk="1" hangingPunct="1"/>
            <a:r>
              <a:rPr lang="en-US" dirty="0" smtClean="0"/>
              <a:t>Do everything to eradicate this problem through training &amp; education and having the proper responsibility for our children</a:t>
            </a:r>
          </a:p>
          <a:p>
            <a:pPr eaLnBrk="1" hangingPunct="1"/>
            <a:endParaRPr lang="en-US" dirty="0" smtClean="0"/>
          </a:p>
          <a:p>
            <a:pPr eaLnBrk="1" hangingPunct="1"/>
            <a:r>
              <a:rPr lang="en-US" dirty="0" smtClean="0"/>
              <a:t>If your child tells you something happened                                         </a:t>
            </a:r>
          </a:p>
          <a:p>
            <a:pPr eaLnBrk="1" hangingPunct="1">
              <a:buFontTx/>
              <a:buNone/>
            </a:pPr>
            <a:r>
              <a:rPr lang="en-US" b="1" dirty="0" smtClean="0">
                <a:solidFill>
                  <a:srgbClr val="00CC00"/>
                </a:solidFill>
              </a:rPr>
              <a:t>                               </a:t>
            </a:r>
            <a:r>
              <a:rPr lang="en-US" sz="3400" b="1" dirty="0" smtClean="0">
                <a:solidFill>
                  <a:srgbClr val="00CC00"/>
                </a:solidFill>
              </a:rPr>
              <a:t>listen….</a:t>
            </a:r>
            <a:endParaRPr lang="en-CA" sz="3400" b="1" dirty="0" smtClean="0">
              <a:solidFill>
                <a:srgbClr val="00CC00"/>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3" name="Slide Number Placeholder 5"/>
          <p:cNvSpPr>
            <a:spLocks noGrp="1"/>
          </p:cNvSpPr>
          <p:nvPr>
            <p:ph type="sldNum" sz="quarter" idx="12"/>
          </p:nvPr>
        </p:nvSpPr>
        <p:spPr>
          <a:noFill/>
        </p:spPr>
        <p:txBody>
          <a:bodyPr/>
          <a:lstStyle/>
          <a:p>
            <a:fld id="{42B13884-A9FA-4CB9-B3EB-9328995148D1}" type="slidenum">
              <a:rPr lang="en-CA" smtClean="0">
                <a:latin typeface="Times New Roman" pitchFamily="18" charset="0"/>
                <a:cs typeface="Arial" charset="0"/>
              </a:rPr>
              <a:pPr/>
              <a:t>79</a:t>
            </a:fld>
            <a:endParaRPr lang="en-CA" smtClean="0">
              <a:latin typeface="Times New Roman" pitchFamily="18" charset="0"/>
              <a:cs typeface="Arial" charset="0"/>
            </a:endParaRPr>
          </a:p>
        </p:txBody>
      </p:sp>
      <p:sp>
        <p:nvSpPr>
          <p:cNvPr id="95234" name="Rectangle 3"/>
          <p:cNvSpPr>
            <a:spLocks noGrp="1" noChangeArrowheads="1"/>
          </p:cNvSpPr>
          <p:nvPr>
            <p:ph idx="4294967295"/>
          </p:nvPr>
        </p:nvSpPr>
        <p:spPr>
          <a:xfrm>
            <a:off x="457200" y="457200"/>
            <a:ext cx="8183562" cy="4187825"/>
          </a:xfrm>
        </p:spPr>
        <p:txBody>
          <a:bodyPr/>
          <a:lstStyle/>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Staff should have first aid training and the first aid equipment should be readily available on site</a:t>
            </a:r>
          </a:p>
        </p:txBody>
      </p:sp>
      <p:pic>
        <p:nvPicPr>
          <p:cNvPr id="95235" name="Picture 4" descr="c:\Program Files\Common Files\Microsoft Shared\Clipart\cagcat50\bd06639_.wmf"/>
          <p:cNvPicPr>
            <a:picLocks noChangeAspect="1" noChangeArrowheads="1"/>
          </p:cNvPicPr>
          <p:nvPr/>
        </p:nvPicPr>
        <p:blipFill>
          <a:blip r:embed="rId2" cstate="print"/>
          <a:srcRect/>
          <a:stretch>
            <a:fillRect/>
          </a:stretch>
        </p:blipFill>
        <p:spPr bwMode="auto">
          <a:xfrm>
            <a:off x="5638800" y="3124200"/>
            <a:ext cx="1841500" cy="18415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Slide Number Placeholder 5"/>
          <p:cNvSpPr>
            <a:spLocks noGrp="1"/>
          </p:cNvSpPr>
          <p:nvPr>
            <p:ph type="sldNum" sz="quarter" idx="12"/>
          </p:nvPr>
        </p:nvSpPr>
        <p:spPr>
          <a:noFill/>
        </p:spPr>
        <p:txBody>
          <a:bodyPr/>
          <a:lstStyle/>
          <a:p>
            <a:fld id="{346285C2-F0E2-4C74-BFFA-B68D68AC0623}" type="slidenum">
              <a:rPr lang="en-CA" smtClean="0">
                <a:latin typeface="Times New Roman" pitchFamily="18" charset="0"/>
                <a:cs typeface="Arial" charset="0"/>
              </a:rPr>
              <a:pPr/>
              <a:t>8</a:t>
            </a:fld>
            <a:endParaRPr lang="en-CA" smtClean="0">
              <a:latin typeface="Times New Roman" pitchFamily="18" charset="0"/>
              <a:cs typeface="Arial" charset="0"/>
            </a:endParaRPr>
          </a:p>
        </p:txBody>
      </p:sp>
      <p:sp>
        <p:nvSpPr>
          <p:cNvPr id="22530" name="Rectangle 2"/>
          <p:cNvSpPr>
            <a:spLocks noGrp="1" noChangeArrowheads="1"/>
          </p:cNvSpPr>
          <p:nvPr>
            <p:ph type="title" idx="4294967295"/>
          </p:nvPr>
        </p:nvSpPr>
        <p:spPr>
          <a:xfrm>
            <a:off x="609600" y="762000"/>
            <a:ext cx="8183562" cy="1052512"/>
          </a:xfrm>
        </p:spPr>
        <p:txBody>
          <a:bodyPr/>
          <a:lstStyle/>
          <a:p>
            <a:pPr eaLnBrk="1" hangingPunct="1"/>
            <a:r>
              <a:rPr lang="en-US" dirty="0" smtClean="0"/>
              <a:t>Matthew 10: 1 </a:t>
            </a:r>
            <a:endParaRPr lang="en-CA" dirty="0" smtClean="0"/>
          </a:p>
        </p:txBody>
      </p:sp>
      <p:sp>
        <p:nvSpPr>
          <p:cNvPr id="22531" name="Rectangle 3"/>
          <p:cNvSpPr>
            <a:spLocks noGrp="1" noChangeArrowheads="1"/>
          </p:cNvSpPr>
          <p:nvPr>
            <p:ph idx="4294967295"/>
          </p:nvPr>
        </p:nvSpPr>
        <p:spPr>
          <a:xfrm>
            <a:off x="457200" y="2057400"/>
            <a:ext cx="8183562" cy="4187825"/>
          </a:xfrm>
        </p:spPr>
        <p:txBody>
          <a:bodyPr/>
          <a:lstStyle/>
          <a:p>
            <a:pPr eaLnBrk="1" hangingPunct="1">
              <a:buNone/>
            </a:pPr>
            <a:r>
              <a:rPr lang="en-US" dirty="0" smtClean="0"/>
              <a:t> “And when he had called unto him his twelve disciples, he gave them power against unclean spirits, to cast them out and to heal all manner of sickness and all manner of disease.”</a:t>
            </a:r>
          </a:p>
          <a:p>
            <a:pPr eaLnBrk="1" hangingPunct="1"/>
            <a:endParaRPr lang="en-CA"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7" name="Slide Number Placeholder 5"/>
          <p:cNvSpPr>
            <a:spLocks noGrp="1"/>
          </p:cNvSpPr>
          <p:nvPr>
            <p:ph type="sldNum" sz="quarter" idx="12"/>
          </p:nvPr>
        </p:nvSpPr>
        <p:spPr>
          <a:noFill/>
        </p:spPr>
        <p:txBody>
          <a:bodyPr/>
          <a:lstStyle/>
          <a:p>
            <a:fld id="{C3ACD6FA-E693-409C-86B9-31C515EB9284}" type="slidenum">
              <a:rPr lang="en-CA" smtClean="0">
                <a:latin typeface="Times New Roman" pitchFamily="18" charset="0"/>
                <a:cs typeface="Arial" charset="0"/>
              </a:rPr>
              <a:pPr/>
              <a:t>80</a:t>
            </a:fld>
            <a:endParaRPr lang="en-CA" smtClean="0">
              <a:latin typeface="Times New Roman" pitchFamily="18" charset="0"/>
              <a:cs typeface="Arial" charset="0"/>
            </a:endParaRPr>
          </a:p>
        </p:txBody>
      </p:sp>
      <p:sp>
        <p:nvSpPr>
          <p:cNvPr id="96258" name="Rectangle 2051"/>
          <p:cNvSpPr>
            <a:spLocks noGrp="1" noChangeArrowheads="1"/>
          </p:cNvSpPr>
          <p:nvPr>
            <p:ph idx="4294967295"/>
          </p:nvPr>
        </p:nvSpPr>
        <p:spPr>
          <a:xfrm>
            <a:off x="533400" y="838200"/>
            <a:ext cx="8183562" cy="4187825"/>
          </a:xfrm>
        </p:spPr>
        <p:txBody>
          <a:bodyPr/>
          <a:lstStyle/>
          <a:p>
            <a:pPr eaLnBrk="1" hangingPunct="1"/>
            <a:endParaRPr lang="en-US" dirty="0" smtClean="0"/>
          </a:p>
          <a:p>
            <a:pPr eaLnBrk="1" hangingPunct="1"/>
            <a:r>
              <a:rPr lang="en-US" dirty="0" smtClean="0"/>
              <a:t>Restrictions as to who is allowed to pick up your children:</a:t>
            </a:r>
          </a:p>
          <a:p>
            <a:pPr eaLnBrk="1" hangingPunct="1"/>
            <a:endParaRPr lang="en-US" dirty="0" smtClean="0"/>
          </a:p>
          <a:p>
            <a:pPr lvl="1" eaLnBrk="1" hangingPunct="1"/>
            <a:r>
              <a:rPr lang="en-US" dirty="0" smtClean="0"/>
              <a:t> </a:t>
            </a:r>
            <a:r>
              <a:rPr lang="en-US" sz="3200" dirty="0" smtClean="0"/>
              <a:t>Is it the parent, guardian or other known and approved person</a:t>
            </a:r>
            <a:endParaRPr lang="en-CA" sz="3200" dirty="0" smtClean="0"/>
          </a:p>
          <a:p>
            <a:pPr eaLnBrk="1" hangingPunct="1"/>
            <a:endParaRPr lang="en-CA" dirty="0" smtClean="0"/>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1" name="Slide Number Placeholder 5"/>
          <p:cNvSpPr>
            <a:spLocks noGrp="1"/>
          </p:cNvSpPr>
          <p:nvPr>
            <p:ph type="sldNum" sz="quarter" idx="12"/>
          </p:nvPr>
        </p:nvSpPr>
        <p:spPr>
          <a:noFill/>
        </p:spPr>
        <p:txBody>
          <a:bodyPr/>
          <a:lstStyle/>
          <a:p>
            <a:fld id="{D096B7D2-C882-460D-99C5-DDA7D20C8B4B}" type="slidenum">
              <a:rPr lang="en-CA" smtClean="0">
                <a:latin typeface="Times New Roman" pitchFamily="18" charset="0"/>
                <a:cs typeface="Arial" charset="0"/>
              </a:rPr>
              <a:pPr/>
              <a:t>81</a:t>
            </a:fld>
            <a:endParaRPr lang="en-CA" smtClean="0">
              <a:latin typeface="Times New Roman" pitchFamily="18" charset="0"/>
              <a:cs typeface="Arial" charset="0"/>
            </a:endParaRPr>
          </a:p>
        </p:txBody>
      </p:sp>
      <p:sp>
        <p:nvSpPr>
          <p:cNvPr id="97282" name="Rectangle 3"/>
          <p:cNvSpPr>
            <a:spLocks noGrp="1" noChangeArrowheads="1"/>
          </p:cNvSpPr>
          <p:nvPr>
            <p:ph idx="4294967295"/>
          </p:nvPr>
        </p:nvSpPr>
        <p:spPr>
          <a:xfrm>
            <a:off x="960438" y="530225"/>
            <a:ext cx="8183562" cy="4187825"/>
          </a:xfrm>
        </p:spPr>
        <p:txBody>
          <a:bodyPr/>
          <a:lstStyle/>
          <a:p>
            <a:pPr eaLnBrk="1" hangingPunct="1"/>
            <a:endParaRPr lang="en-US" smtClean="0"/>
          </a:p>
          <a:p>
            <a:pPr eaLnBrk="1" hangingPunct="1"/>
            <a:r>
              <a:rPr lang="en-US" smtClean="0"/>
              <a:t>Drop off and pick up points should be designated</a:t>
            </a:r>
          </a:p>
          <a:p>
            <a:pPr eaLnBrk="1" hangingPunct="1"/>
            <a:endParaRPr lang="en-US" smtClean="0"/>
          </a:p>
          <a:p>
            <a:pPr eaLnBrk="1" hangingPunct="1"/>
            <a:r>
              <a:rPr lang="en-US" smtClean="0"/>
              <a:t>This will assist in who is allowed to pick up your children</a:t>
            </a:r>
            <a:endParaRPr lang="en-CA" smtClean="0"/>
          </a:p>
          <a:p>
            <a:pPr eaLnBrk="1" hangingPunct="1"/>
            <a:endParaRPr lang="en-CA" smtClean="0"/>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5" name="Slide Number Placeholder 5"/>
          <p:cNvSpPr>
            <a:spLocks noGrp="1"/>
          </p:cNvSpPr>
          <p:nvPr>
            <p:ph type="sldNum" sz="quarter" idx="12"/>
          </p:nvPr>
        </p:nvSpPr>
        <p:spPr>
          <a:noFill/>
        </p:spPr>
        <p:txBody>
          <a:bodyPr/>
          <a:lstStyle/>
          <a:p>
            <a:fld id="{9DFCFCB0-C282-4203-8832-31DA6FFF31F3}" type="slidenum">
              <a:rPr lang="en-CA" smtClean="0">
                <a:latin typeface="Times New Roman" pitchFamily="18" charset="0"/>
                <a:cs typeface="Arial" charset="0"/>
              </a:rPr>
              <a:pPr/>
              <a:t>82</a:t>
            </a:fld>
            <a:endParaRPr lang="en-CA" smtClean="0">
              <a:latin typeface="Times New Roman" pitchFamily="18" charset="0"/>
              <a:cs typeface="Arial" charset="0"/>
            </a:endParaRPr>
          </a:p>
        </p:txBody>
      </p:sp>
      <p:sp>
        <p:nvSpPr>
          <p:cNvPr id="98306" name="Rectangle 2"/>
          <p:cNvSpPr>
            <a:spLocks noGrp="1" noChangeArrowheads="1"/>
          </p:cNvSpPr>
          <p:nvPr>
            <p:ph type="title" idx="4294967295"/>
          </p:nvPr>
        </p:nvSpPr>
        <p:spPr>
          <a:xfrm>
            <a:off x="457200" y="381000"/>
            <a:ext cx="8183562" cy="1052512"/>
          </a:xfrm>
        </p:spPr>
        <p:txBody>
          <a:bodyPr/>
          <a:lstStyle/>
          <a:p>
            <a:pPr eaLnBrk="1" hangingPunct="1"/>
            <a:r>
              <a:rPr lang="en-US" dirty="0" smtClean="0"/>
              <a:t>Ratio of Staff to Children</a:t>
            </a:r>
            <a:endParaRPr lang="en-CA" dirty="0" smtClean="0"/>
          </a:p>
        </p:txBody>
      </p:sp>
      <p:sp>
        <p:nvSpPr>
          <p:cNvPr id="98307" name="Rectangle 3"/>
          <p:cNvSpPr>
            <a:spLocks noGrp="1" noChangeArrowheads="1"/>
          </p:cNvSpPr>
          <p:nvPr>
            <p:ph idx="4294967295"/>
          </p:nvPr>
        </p:nvSpPr>
        <p:spPr>
          <a:xfrm>
            <a:off x="533400" y="1447800"/>
            <a:ext cx="8183562" cy="3203575"/>
          </a:xfrm>
        </p:spPr>
        <p:txBody>
          <a:bodyPr/>
          <a:lstStyle/>
          <a:p>
            <a:pPr eaLnBrk="1" hangingPunct="1"/>
            <a:r>
              <a:rPr lang="en-US" dirty="0" smtClean="0"/>
              <a:t>Should meet minimum recommendations as set up by the organization, its board, in consultation with the legal professional, especially their lawyer</a:t>
            </a:r>
          </a:p>
          <a:p>
            <a:pPr eaLnBrk="1" hangingPunct="1"/>
            <a:r>
              <a:rPr lang="en-US" dirty="0" smtClean="0"/>
              <a:t>A guideline has been established in the USA by the National Safety Council</a:t>
            </a:r>
            <a:endParaRPr lang="en-CA" dirty="0" smtClean="0"/>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29" name="Slide Number Placeholder 5"/>
          <p:cNvSpPr>
            <a:spLocks noGrp="1"/>
          </p:cNvSpPr>
          <p:nvPr>
            <p:ph type="sldNum" sz="quarter" idx="12"/>
          </p:nvPr>
        </p:nvSpPr>
        <p:spPr>
          <a:noFill/>
        </p:spPr>
        <p:txBody>
          <a:bodyPr/>
          <a:lstStyle/>
          <a:p>
            <a:fld id="{6BC194D4-F368-4D95-93ED-9E2462BFE54E}" type="slidenum">
              <a:rPr lang="en-CA" smtClean="0">
                <a:latin typeface="Times New Roman" pitchFamily="18" charset="0"/>
                <a:cs typeface="Arial" charset="0"/>
              </a:rPr>
              <a:pPr/>
              <a:t>83</a:t>
            </a:fld>
            <a:endParaRPr lang="en-CA" smtClean="0">
              <a:latin typeface="Times New Roman" pitchFamily="18" charset="0"/>
              <a:cs typeface="Arial" charset="0"/>
            </a:endParaRPr>
          </a:p>
        </p:txBody>
      </p:sp>
      <p:sp>
        <p:nvSpPr>
          <p:cNvPr id="99330" name="Rectangle 2"/>
          <p:cNvSpPr>
            <a:spLocks noGrp="1" noChangeArrowheads="1"/>
          </p:cNvSpPr>
          <p:nvPr>
            <p:ph type="title" idx="4294967295"/>
          </p:nvPr>
        </p:nvSpPr>
        <p:spPr>
          <a:xfrm>
            <a:off x="457200" y="304800"/>
            <a:ext cx="7772400" cy="1143000"/>
          </a:xfrm>
        </p:spPr>
        <p:txBody>
          <a:bodyPr/>
          <a:lstStyle/>
          <a:p>
            <a:pPr eaLnBrk="1" hangingPunct="1"/>
            <a:r>
              <a:rPr lang="en-US" dirty="0" smtClean="0"/>
              <a:t>Guidelines </a:t>
            </a:r>
            <a:endParaRPr lang="en-CA" dirty="0" smtClean="0"/>
          </a:p>
        </p:txBody>
      </p:sp>
      <p:graphicFrame>
        <p:nvGraphicFramePr>
          <p:cNvPr id="96377" name="Group 121"/>
          <p:cNvGraphicFramePr>
            <a:graphicFrameLocks noGrp="1"/>
          </p:cNvGraphicFramePr>
          <p:nvPr/>
        </p:nvGraphicFramePr>
        <p:xfrm>
          <a:off x="762000" y="1600200"/>
          <a:ext cx="7772400" cy="4664076"/>
        </p:xfrm>
        <a:graphic>
          <a:graphicData uri="http://schemas.openxmlformats.org/drawingml/2006/table">
            <a:tbl>
              <a:tblPr/>
              <a:tblGrid>
                <a:gridCol w="2590800"/>
                <a:gridCol w="2590800"/>
                <a:gridCol w="2590800"/>
              </a:tblGrid>
              <a:tr h="1093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charset="0"/>
                        </a:rPr>
                        <a:t>Age of Children</a:t>
                      </a:r>
                      <a:endParaRPr kumimoji="0" lang="en-CA" sz="2400" b="1" i="0" u="none" strike="noStrike" cap="none" normalizeH="0" baseline="0" smtClean="0">
                        <a:ln>
                          <a:noFill/>
                        </a:ln>
                        <a:solidFill>
                          <a:schemeClr val="tx1"/>
                        </a:solidFill>
                        <a:effectLst/>
                        <a:latin typeface="Times New Roman"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charset="0"/>
                        </a:rPr>
                        <a:t>Ratio of staff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charset="0"/>
                        </a:rPr>
                        <a:t>To Children</a:t>
                      </a:r>
                      <a:endParaRPr kumimoji="0" lang="en-CA" sz="2400" b="1" i="0" u="none" strike="noStrike" cap="none" normalizeH="0" baseline="0" smtClean="0">
                        <a:ln>
                          <a:noFill/>
                        </a:ln>
                        <a:solidFill>
                          <a:schemeClr val="tx1"/>
                        </a:solidFill>
                        <a:effectLst/>
                        <a:latin typeface="Times New Roman"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charset="0"/>
                        </a:rPr>
                        <a:t>Max # of                  Children</a:t>
                      </a:r>
                      <a:endParaRPr kumimoji="0" lang="en-CA" sz="2400" b="1" i="0" u="none" strike="noStrike" cap="none" normalizeH="0" baseline="0" smtClean="0">
                        <a:ln>
                          <a:noFill/>
                        </a:ln>
                        <a:solidFill>
                          <a:schemeClr val="tx1"/>
                        </a:solidFill>
                        <a:effectLst/>
                        <a:latin typeface="Times New Roman"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0-2</a:t>
                      </a:r>
                      <a:endParaRPr kumimoji="0" lang="en-CA" sz="2400" b="0" i="0" u="none" strike="noStrike" cap="none" normalizeH="0" baseline="0" smtClean="0">
                        <a:ln>
                          <a:noFill/>
                        </a:ln>
                        <a:solidFill>
                          <a:schemeClr val="tx1"/>
                        </a:solidFill>
                        <a:effectLst/>
                        <a:latin typeface="Times New Roman"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1:4</a:t>
                      </a:r>
                      <a:endParaRPr kumimoji="0" lang="en-CA" sz="2400" b="0" i="0" u="none" strike="noStrike" cap="none" normalizeH="0" baseline="0" smtClean="0">
                        <a:ln>
                          <a:noFill/>
                        </a:ln>
                        <a:solidFill>
                          <a:schemeClr val="tx1"/>
                        </a:solidFill>
                        <a:effectLst/>
                        <a:latin typeface="Times New Roman"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8</a:t>
                      </a:r>
                      <a:endParaRPr kumimoji="0" lang="en-CA" sz="2400" b="0" i="0" u="none" strike="noStrike" cap="none" normalizeH="0" baseline="0" smtClean="0">
                        <a:ln>
                          <a:noFill/>
                        </a:ln>
                        <a:solidFill>
                          <a:schemeClr val="tx1"/>
                        </a:solidFill>
                        <a:effectLst/>
                        <a:latin typeface="Times New Roman"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2-2 1/2</a:t>
                      </a:r>
                      <a:endParaRPr kumimoji="0" lang="en-CA" sz="2400" b="0" i="0" u="none" strike="noStrike" cap="none" normalizeH="0" baseline="0" smtClean="0">
                        <a:ln>
                          <a:noFill/>
                        </a:ln>
                        <a:solidFill>
                          <a:schemeClr val="tx1"/>
                        </a:solidFill>
                        <a:effectLst/>
                        <a:latin typeface="Times New Roman"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1:6</a:t>
                      </a:r>
                      <a:endParaRPr kumimoji="0" lang="en-CA" sz="2400" b="0" i="0" u="none" strike="noStrike" cap="none" normalizeH="0" baseline="0" smtClean="0">
                        <a:ln>
                          <a:noFill/>
                        </a:ln>
                        <a:solidFill>
                          <a:schemeClr val="tx1"/>
                        </a:solidFill>
                        <a:effectLst/>
                        <a:latin typeface="Times New Roman"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12</a:t>
                      </a:r>
                      <a:endParaRPr kumimoji="0" lang="en-CA" sz="2400" b="0" i="0" u="none" strike="noStrike" cap="none" normalizeH="0" baseline="0" smtClean="0">
                        <a:ln>
                          <a:noFill/>
                        </a:ln>
                        <a:solidFill>
                          <a:schemeClr val="tx1"/>
                        </a:solidFill>
                        <a:effectLst/>
                        <a:latin typeface="Times New Roman"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2 ½-3</a:t>
                      </a:r>
                      <a:endParaRPr kumimoji="0" lang="en-CA" sz="2400" b="0" i="0" u="none" strike="noStrike" cap="none" normalizeH="0" baseline="0" smtClean="0">
                        <a:ln>
                          <a:noFill/>
                        </a:ln>
                        <a:solidFill>
                          <a:schemeClr val="tx1"/>
                        </a:solidFill>
                        <a:effectLst/>
                        <a:latin typeface="Times New Roman"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1:8</a:t>
                      </a:r>
                      <a:endParaRPr kumimoji="0" lang="en-CA" sz="2400" b="0" i="0" u="none" strike="noStrike" cap="none" normalizeH="0" baseline="0" smtClean="0">
                        <a:ln>
                          <a:noFill/>
                        </a:ln>
                        <a:solidFill>
                          <a:schemeClr val="tx1"/>
                        </a:solidFill>
                        <a:effectLst/>
                        <a:latin typeface="Times New Roman"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16</a:t>
                      </a:r>
                      <a:endParaRPr kumimoji="0" lang="en-CA" sz="2400" b="0" i="0" u="none" strike="noStrike" cap="none" normalizeH="0" baseline="0" smtClean="0">
                        <a:ln>
                          <a:noFill/>
                        </a:ln>
                        <a:solidFill>
                          <a:schemeClr val="tx1"/>
                        </a:solidFill>
                        <a:effectLst/>
                        <a:latin typeface="Times New Roman"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3-4</a:t>
                      </a:r>
                      <a:endParaRPr kumimoji="0" lang="en-CA" sz="2400" b="0" i="0" u="none" strike="noStrike" cap="none" normalizeH="0" baseline="0" smtClean="0">
                        <a:ln>
                          <a:noFill/>
                        </a:ln>
                        <a:solidFill>
                          <a:schemeClr val="tx1"/>
                        </a:solidFill>
                        <a:effectLst/>
                        <a:latin typeface="Times New Roman"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1:10</a:t>
                      </a:r>
                      <a:endParaRPr kumimoji="0" lang="en-CA" sz="2400" b="0" i="0" u="none" strike="noStrike" cap="none" normalizeH="0" baseline="0" smtClean="0">
                        <a:ln>
                          <a:noFill/>
                        </a:ln>
                        <a:solidFill>
                          <a:schemeClr val="tx1"/>
                        </a:solidFill>
                        <a:effectLst/>
                        <a:latin typeface="Times New Roman"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20</a:t>
                      </a:r>
                      <a:endParaRPr kumimoji="0" lang="en-CA" sz="2400" b="0" i="0" u="none" strike="noStrike" cap="none" normalizeH="0" baseline="0" smtClean="0">
                        <a:ln>
                          <a:noFill/>
                        </a:ln>
                        <a:solidFill>
                          <a:schemeClr val="tx1"/>
                        </a:solidFill>
                        <a:effectLst/>
                        <a:latin typeface="Times New Roman"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4-5</a:t>
                      </a:r>
                      <a:endParaRPr kumimoji="0" lang="en-CA" sz="2400" b="0" i="0" u="none" strike="noStrike" cap="none" normalizeH="0" baseline="0" smtClean="0">
                        <a:ln>
                          <a:noFill/>
                        </a:ln>
                        <a:solidFill>
                          <a:schemeClr val="tx1"/>
                        </a:solidFill>
                        <a:effectLst/>
                        <a:latin typeface="Times New Roman"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1:13</a:t>
                      </a:r>
                      <a:endParaRPr kumimoji="0" lang="en-CA" sz="2400" b="0" i="0" u="none" strike="noStrike" cap="none" normalizeH="0" baseline="0" smtClean="0">
                        <a:ln>
                          <a:noFill/>
                        </a:ln>
                        <a:solidFill>
                          <a:schemeClr val="tx1"/>
                        </a:solidFill>
                        <a:effectLst/>
                        <a:latin typeface="Times New Roman"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24</a:t>
                      </a:r>
                      <a:endParaRPr kumimoji="0" lang="en-CA" sz="2400" b="0" i="0" u="none" strike="noStrike" cap="none" normalizeH="0" baseline="0" smtClean="0">
                        <a:ln>
                          <a:noFill/>
                        </a:ln>
                        <a:solidFill>
                          <a:schemeClr val="tx1"/>
                        </a:solidFill>
                        <a:effectLst/>
                        <a:latin typeface="Times New Roman"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5-6</a:t>
                      </a:r>
                      <a:endParaRPr kumimoji="0" lang="en-CA" sz="2400" b="0" i="0" u="none" strike="noStrike" cap="none" normalizeH="0" baseline="0" smtClean="0">
                        <a:ln>
                          <a:noFill/>
                        </a:ln>
                        <a:solidFill>
                          <a:schemeClr val="tx1"/>
                        </a:solidFill>
                        <a:effectLst/>
                        <a:latin typeface="Times New Roman"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1:17</a:t>
                      </a:r>
                      <a:endParaRPr kumimoji="0" lang="en-CA" sz="2400" b="0" i="0" u="none" strike="noStrike" cap="none" normalizeH="0" baseline="0" smtClean="0">
                        <a:ln>
                          <a:noFill/>
                        </a:ln>
                        <a:solidFill>
                          <a:schemeClr val="tx1"/>
                        </a:solidFill>
                        <a:effectLst/>
                        <a:latin typeface="Times New Roman"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32</a:t>
                      </a:r>
                      <a:endParaRPr kumimoji="0" lang="en-CA" sz="2400" b="0" i="0" u="none" strike="noStrike" cap="none" normalizeH="0" baseline="0" smtClean="0">
                        <a:ln>
                          <a:noFill/>
                        </a:ln>
                        <a:solidFill>
                          <a:schemeClr val="tx1"/>
                        </a:solidFill>
                        <a:effectLst/>
                        <a:latin typeface="Times New Roman"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6 +</a:t>
                      </a:r>
                      <a:endParaRPr kumimoji="0" lang="en-CA" sz="2400" b="0" i="0" u="none" strike="noStrike" cap="none" normalizeH="0" baseline="0" smtClean="0">
                        <a:ln>
                          <a:noFill/>
                        </a:ln>
                        <a:solidFill>
                          <a:schemeClr val="tx1"/>
                        </a:solidFill>
                        <a:effectLst/>
                        <a:latin typeface="Times New Roman"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1:18</a:t>
                      </a:r>
                      <a:endParaRPr kumimoji="0" lang="en-CA" sz="2400" b="0" i="0" u="none" strike="noStrike" cap="none" normalizeH="0" baseline="0" smtClean="0">
                        <a:ln>
                          <a:noFill/>
                        </a:ln>
                        <a:solidFill>
                          <a:schemeClr val="tx1"/>
                        </a:solidFill>
                        <a:effectLst/>
                        <a:latin typeface="Times New Roman"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charset="0"/>
                        </a:rPr>
                        <a:t>32</a:t>
                      </a:r>
                      <a:endParaRPr kumimoji="0" lang="en-CA" sz="2400" b="0" i="0" u="none" strike="noStrike" cap="none" normalizeH="0" baseline="0" smtClean="0">
                        <a:ln>
                          <a:noFill/>
                        </a:ln>
                        <a:solidFill>
                          <a:schemeClr val="tx1"/>
                        </a:solidFill>
                        <a:effectLst/>
                        <a:latin typeface="Times New Roman"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3" name="Rectangle 2"/>
          <p:cNvSpPr>
            <a:spLocks noGrp="1" noChangeArrowheads="1"/>
          </p:cNvSpPr>
          <p:nvPr>
            <p:ph type="ctrTitle" idx="4294967295"/>
          </p:nvPr>
        </p:nvSpPr>
        <p:spPr>
          <a:xfrm>
            <a:off x="685800" y="1219200"/>
            <a:ext cx="7772400" cy="1143000"/>
          </a:xfrm>
        </p:spPr>
        <p:txBody>
          <a:bodyPr>
            <a:normAutofit fontScale="90000"/>
          </a:bodyPr>
          <a:lstStyle/>
          <a:p>
            <a:pPr eaLnBrk="1" hangingPunct="1"/>
            <a:r>
              <a:rPr lang="en-US" sz="3600" b="1" i="1" dirty="0" smtClean="0">
                <a:solidFill>
                  <a:srgbClr val="0070C0"/>
                </a:solidFill>
              </a:rPr>
              <a:t>REMEMBER THAT THE CHILDREN TODAY ARE THE PRODUCT FOR TOMORROW</a:t>
            </a:r>
            <a:endParaRPr lang="en-CA" sz="3600" b="1" i="1" dirty="0" smtClean="0">
              <a:solidFill>
                <a:srgbClr val="0070C0"/>
              </a:solidFill>
            </a:endParaRPr>
          </a:p>
        </p:txBody>
      </p:sp>
      <p:sp>
        <p:nvSpPr>
          <p:cNvPr id="100354" name="Rectangle 3"/>
          <p:cNvSpPr>
            <a:spLocks noGrp="1" noChangeArrowheads="1"/>
          </p:cNvSpPr>
          <p:nvPr>
            <p:ph type="subTitle" idx="4294967295"/>
          </p:nvPr>
        </p:nvSpPr>
        <p:spPr>
          <a:xfrm>
            <a:off x="1371600" y="3684588"/>
            <a:ext cx="7772400" cy="914400"/>
          </a:xfrm>
        </p:spPr>
        <p:txBody>
          <a:bodyPr/>
          <a:lstStyle/>
          <a:p>
            <a:pPr eaLnBrk="1" hangingPunct="1"/>
            <a:endParaRPr lang="en-US" smtClean="0"/>
          </a:p>
          <a:p>
            <a:pPr eaLnBrk="1" hangingPunct="1"/>
            <a:endParaRPr lang="en-CA" smtClean="0"/>
          </a:p>
        </p:txBody>
      </p:sp>
      <p:pic>
        <p:nvPicPr>
          <p:cNvPr id="100355" name="Picture 4" descr="c:\Program Files\Common Files\Microsoft Shared\Clipart\cagcat50\bd00013_.wmf"/>
          <p:cNvPicPr>
            <a:picLocks noChangeAspect="1" noChangeArrowheads="1"/>
          </p:cNvPicPr>
          <p:nvPr/>
        </p:nvPicPr>
        <p:blipFill>
          <a:blip r:embed="rId2" cstate="print"/>
          <a:srcRect/>
          <a:stretch>
            <a:fillRect/>
          </a:stretch>
        </p:blipFill>
        <p:spPr bwMode="auto">
          <a:xfrm>
            <a:off x="1752600" y="2895600"/>
            <a:ext cx="2389188" cy="3376613"/>
          </a:xfrm>
          <a:prstGeom prst="rect">
            <a:avLst/>
          </a:prstGeom>
          <a:noFill/>
          <a:ln w="9525">
            <a:noFill/>
            <a:miter lim="800000"/>
            <a:headEnd/>
            <a:tailEnd/>
          </a:ln>
        </p:spPr>
      </p:pic>
      <p:pic>
        <p:nvPicPr>
          <p:cNvPr id="100356" name="Picture 6" descr="c:\Program Files\Common Files\Microsoft Shared\Clipart\cagcat50\bd00017_.wmf"/>
          <p:cNvPicPr>
            <a:picLocks noChangeAspect="1" noChangeArrowheads="1"/>
          </p:cNvPicPr>
          <p:nvPr/>
        </p:nvPicPr>
        <p:blipFill>
          <a:blip r:embed="rId3" cstate="print"/>
          <a:srcRect/>
          <a:stretch>
            <a:fillRect/>
          </a:stretch>
        </p:blipFill>
        <p:spPr bwMode="auto">
          <a:xfrm>
            <a:off x="5486400" y="2743200"/>
            <a:ext cx="1331913" cy="3756025"/>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7" name="Rectangle 2"/>
          <p:cNvSpPr>
            <a:spLocks noGrp="1" noChangeArrowheads="1"/>
          </p:cNvSpPr>
          <p:nvPr>
            <p:ph type="ctrTitle" idx="4294967295"/>
          </p:nvPr>
        </p:nvSpPr>
        <p:spPr>
          <a:xfrm>
            <a:off x="762000" y="2133600"/>
            <a:ext cx="7848600" cy="2057400"/>
          </a:xfrm>
        </p:spPr>
        <p:txBody>
          <a:bodyPr/>
          <a:lstStyle/>
          <a:p>
            <a:pPr eaLnBrk="1" hangingPunct="1"/>
            <a:r>
              <a:rPr lang="en-US" sz="3200" b="1" dirty="0" smtClean="0">
                <a:solidFill>
                  <a:srgbClr val="0070C0"/>
                </a:solidFill>
              </a:rPr>
              <a:t>DO YOU </a:t>
            </a:r>
            <a:br>
              <a:rPr lang="en-US" sz="3200" b="1" dirty="0" smtClean="0">
                <a:solidFill>
                  <a:srgbClr val="0070C0"/>
                </a:solidFill>
              </a:rPr>
            </a:br>
            <a:r>
              <a:rPr lang="en-US" sz="3200" b="1" dirty="0" smtClean="0">
                <a:solidFill>
                  <a:srgbClr val="0070C0"/>
                </a:solidFill>
              </a:rPr>
              <a:t>WANT THEM TO CONTINUE THIS ATTITUDE ON THEIR CHILDREN ?</a:t>
            </a:r>
            <a:endParaRPr lang="en-CA" sz="3200" b="1" dirty="0" smtClean="0">
              <a:solidFill>
                <a:srgbClr val="0070C0"/>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1" name="Slide Number Placeholder 5"/>
          <p:cNvSpPr>
            <a:spLocks noGrp="1"/>
          </p:cNvSpPr>
          <p:nvPr>
            <p:ph type="sldNum" sz="quarter" idx="12"/>
          </p:nvPr>
        </p:nvSpPr>
        <p:spPr>
          <a:noFill/>
        </p:spPr>
        <p:txBody>
          <a:bodyPr/>
          <a:lstStyle/>
          <a:p>
            <a:fld id="{3478B2B9-F08E-44F4-A96A-442B14AE88F4}" type="slidenum">
              <a:rPr lang="en-CA" smtClean="0">
                <a:latin typeface="Times New Roman" pitchFamily="18" charset="0"/>
                <a:cs typeface="Arial" charset="0"/>
              </a:rPr>
              <a:pPr/>
              <a:t>86</a:t>
            </a:fld>
            <a:endParaRPr lang="en-CA" smtClean="0">
              <a:latin typeface="Times New Roman" pitchFamily="18" charset="0"/>
              <a:cs typeface="Arial" charset="0"/>
            </a:endParaRPr>
          </a:p>
        </p:txBody>
      </p:sp>
      <p:sp>
        <p:nvSpPr>
          <p:cNvPr id="102402" name="Rectangle 2"/>
          <p:cNvSpPr>
            <a:spLocks noGrp="1" noChangeArrowheads="1"/>
          </p:cNvSpPr>
          <p:nvPr>
            <p:ph type="title" idx="4294967295"/>
          </p:nvPr>
        </p:nvSpPr>
        <p:spPr>
          <a:xfrm>
            <a:off x="533400" y="533400"/>
            <a:ext cx="8183562" cy="1052512"/>
          </a:xfrm>
        </p:spPr>
        <p:txBody>
          <a:bodyPr/>
          <a:lstStyle/>
          <a:p>
            <a:pPr eaLnBrk="1" hangingPunct="1"/>
            <a:r>
              <a:rPr lang="en-US" dirty="0" smtClean="0">
                <a:solidFill>
                  <a:srgbClr val="FF8D3E"/>
                </a:solidFill>
              </a:rPr>
              <a:t>Action</a:t>
            </a:r>
            <a:r>
              <a:rPr lang="en-US" dirty="0" smtClean="0">
                <a:solidFill>
                  <a:srgbClr val="0000FF"/>
                </a:solidFill>
              </a:rPr>
              <a:t> </a:t>
            </a:r>
            <a:r>
              <a:rPr lang="en-US" dirty="0" smtClean="0">
                <a:solidFill>
                  <a:srgbClr val="FF8D3E"/>
                </a:solidFill>
              </a:rPr>
              <a:t>Plan</a:t>
            </a:r>
            <a:endParaRPr lang="en-CA" dirty="0" smtClean="0">
              <a:solidFill>
                <a:srgbClr val="FF8D3E"/>
              </a:solidFill>
            </a:endParaRPr>
          </a:p>
        </p:txBody>
      </p:sp>
      <p:sp>
        <p:nvSpPr>
          <p:cNvPr id="102403" name="Rectangle 3"/>
          <p:cNvSpPr>
            <a:spLocks noGrp="1" noChangeArrowheads="1"/>
          </p:cNvSpPr>
          <p:nvPr>
            <p:ph idx="4294967295"/>
          </p:nvPr>
        </p:nvSpPr>
        <p:spPr>
          <a:xfrm>
            <a:off x="609600" y="1676400"/>
            <a:ext cx="8183562" cy="2365375"/>
          </a:xfrm>
        </p:spPr>
        <p:txBody>
          <a:bodyPr/>
          <a:lstStyle/>
          <a:p>
            <a:pPr eaLnBrk="1" hangingPunct="1"/>
            <a:endParaRPr lang="en-US" dirty="0" smtClean="0"/>
          </a:p>
          <a:p>
            <a:pPr eaLnBrk="1" hangingPunct="1"/>
            <a:r>
              <a:rPr lang="en-US" dirty="0" smtClean="0"/>
              <a:t>Ensure the child feels “comfortable”</a:t>
            </a:r>
          </a:p>
          <a:p>
            <a:pPr eaLnBrk="1" hangingPunct="1"/>
            <a:endParaRPr lang="en-US" dirty="0" smtClean="0"/>
          </a:p>
          <a:p>
            <a:pPr eaLnBrk="1" hangingPunct="1"/>
            <a:r>
              <a:rPr lang="en-US" dirty="0" smtClean="0"/>
              <a:t>Reducing stress on the child</a:t>
            </a:r>
            <a:endParaRPr lang="en-CA" dirty="0" smtClean="0"/>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5" name="Slide Number Placeholder 5"/>
          <p:cNvSpPr>
            <a:spLocks noGrp="1"/>
          </p:cNvSpPr>
          <p:nvPr>
            <p:ph type="sldNum" sz="quarter" idx="12"/>
          </p:nvPr>
        </p:nvSpPr>
        <p:spPr>
          <a:noFill/>
        </p:spPr>
        <p:txBody>
          <a:bodyPr/>
          <a:lstStyle/>
          <a:p>
            <a:fld id="{676F68BA-9185-467B-84DE-9E9DCD4FC232}" type="slidenum">
              <a:rPr lang="en-CA" smtClean="0">
                <a:latin typeface="Times New Roman" pitchFamily="18" charset="0"/>
                <a:cs typeface="Arial" charset="0"/>
              </a:rPr>
              <a:pPr/>
              <a:t>87</a:t>
            </a:fld>
            <a:endParaRPr lang="en-CA" smtClean="0">
              <a:latin typeface="Times New Roman" pitchFamily="18" charset="0"/>
              <a:cs typeface="Arial" charset="0"/>
            </a:endParaRPr>
          </a:p>
        </p:txBody>
      </p:sp>
      <p:sp>
        <p:nvSpPr>
          <p:cNvPr id="103426" name="Rectangle 2"/>
          <p:cNvSpPr>
            <a:spLocks noGrp="1" noChangeArrowheads="1"/>
          </p:cNvSpPr>
          <p:nvPr>
            <p:ph type="title" idx="4294967295"/>
          </p:nvPr>
        </p:nvSpPr>
        <p:spPr>
          <a:xfrm>
            <a:off x="381000" y="304800"/>
            <a:ext cx="8183562" cy="1052512"/>
          </a:xfrm>
        </p:spPr>
        <p:txBody>
          <a:bodyPr/>
          <a:lstStyle/>
          <a:p>
            <a:pPr eaLnBrk="1" hangingPunct="1"/>
            <a:r>
              <a:rPr lang="en-US" dirty="0" smtClean="0"/>
              <a:t>Believe </a:t>
            </a:r>
            <a:endParaRPr lang="en-CA" dirty="0" smtClean="0"/>
          </a:p>
        </p:txBody>
      </p:sp>
      <p:sp>
        <p:nvSpPr>
          <p:cNvPr id="103427" name="Rectangle 3"/>
          <p:cNvSpPr>
            <a:spLocks noGrp="1" noChangeArrowheads="1"/>
          </p:cNvSpPr>
          <p:nvPr>
            <p:ph idx="4294967295"/>
          </p:nvPr>
        </p:nvSpPr>
        <p:spPr>
          <a:xfrm>
            <a:off x="609600" y="1524000"/>
            <a:ext cx="8183562" cy="4187825"/>
          </a:xfrm>
        </p:spPr>
        <p:txBody>
          <a:bodyPr/>
          <a:lstStyle/>
          <a:p>
            <a:pPr eaLnBrk="1" hangingPunct="1"/>
            <a:endParaRPr lang="en-US" b="1" dirty="0" smtClean="0">
              <a:solidFill>
                <a:srgbClr val="0000FF"/>
              </a:solidFill>
            </a:endParaRPr>
          </a:p>
          <a:p>
            <a:pPr eaLnBrk="1" hangingPunct="1"/>
            <a:r>
              <a:rPr lang="en-US" b="1" dirty="0" smtClean="0">
                <a:solidFill>
                  <a:srgbClr val="0070C0"/>
                </a:solidFill>
              </a:rPr>
              <a:t>Believe the child </a:t>
            </a:r>
            <a:r>
              <a:rPr lang="en-US" b="1" dirty="0" smtClean="0"/>
              <a:t>– </a:t>
            </a:r>
            <a:r>
              <a:rPr lang="en-US" dirty="0" smtClean="0"/>
              <a:t>most children </a:t>
            </a:r>
            <a:r>
              <a:rPr lang="en-US" b="1" dirty="0" smtClean="0">
                <a:solidFill>
                  <a:srgbClr val="FF8D3E"/>
                </a:solidFill>
              </a:rPr>
              <a:t>will not lie</a:t>
            </a:r>
            <a:r>
              <a:rPr lang="en-US" dirty="0" smtClean="0">
                <a:solidFill>
                  <a:srgbClr val="FF8D3E"/>
                </a:solidFill>
              </a:rPr>
              <a:t> </a:t>
            </a:r>
            <a:r>
              <a:rPr lang="en-US" dirty="0" smtClean="0"/>
              <a:t>about sexual abuse</a:t>
            </a:r>
            <a:endParaRPr lang="en-CA" dirty="0" smtClean="0"/>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49" name="Slide Number Placeholder 5"/>
          <p:cNvSpPr>
            <a:spLocks noGrp="1"/>
          </p:cNvSpPr>
          <p:nvPr>
            <p:ph type="sldNum" sz="quarter" idx="12"/>
          </p:nvPr>
        </p:nvSpPr>
        <p:spPr>
          <a:noFill/>
        </p:spPr>
        <p:txBody>
          <a:bodyPr/>
          <a:lstStyle/>
          <a:p>
            <a:fld id="{3D8E0B82-B62F-4B26-9CF3-B325A621BBD1}" type="slidenum">
              <a:rPr lang="en-CA" smtClean="0">
                <a:latin typeface="Times New Roman" pitchFamily="18" charset="0"/>
                <a:cs typeface="Arial" charset="0"/>
              </a:rPr>
              <a:pPr/>
              <a:t>88</a:t>
            </a:fld>
            <a:endParaRPr lang="en-CA" smtClean="0">
              <a:latin typeface="Times New Roman" pitchFamily="18" charset="0"/>
              <a:cs typeface="Arial" charset="0"/>
            </a:endParaRPr>
          </a:p>
        </p:txBody>
      </p:sp>
      <p:sp>
        <p:nvSpPr>
          <p:cNvPr id="104450" name="Rectangle 2"/>
          <p:cNvSpPr>
            <a:spLocks noGrp="1" noChangeArrowheads="1"/>
          </p:cNvSpPr>
          <p:nvPr>
            <p:ph type="title" idx="4294967295"/>
          </p:nvPr>
        </p:nvSpPr>
        <p:spPr>
          <a:xfrm>
            <a:off x="457200" y="381000"/>
            <a:ext cx="8183562" cy="1052512"/>
          </a:xfrm>
        </p:spPr>
        <p:txBody>
          <a:bodyPr/>
          <a:lstStyle/>
          <a:p>
            <a:pPr eaLnBrk="1" hangingPunct="1"/>
            <a:r>
              <a:rPr lang="en-US" dirty="0" smtClean="0"/>
              <a:t>Positive Message</a:t>
            </a:r>
            <a:endParaRPr lang="en-CA" dirty="0" smtClean="0"/>
          </a:p>
        </p:txBody>
      </p:sp>
      <p:sp>
        <p:nvSpPr>
          <p:cNvPr id="104451" name="Rectangle 3"/>
          <p:cNvSpPr>
            <a:spLocks noGrp="1" noChangeArrowheads="1"/>
          </p:cNvSpPr>
          <p:nvPr>
            <p:ph idx="4294967295"/>
          </p:nvPr>
        </p:nvSpPr>
        <p:spPr>
          <a:xfrm>
            <a:off x="838200" y="1524000"/>
            <a:ext cx="8183562" cy="4187825"/>
          </a:xfrm>
        </p:spPr>
        <p:txBody>
          <a:bodyPr/>
          <a:lstStyle/>
          <a:p>
            <a:pPr eaLnBrk="1" hangingPunct="1"/>
            <a:endParaRPr lang="en-US" dirty="0" smtClean="0"/>
          </a:p>
          <a:p>
            <a:pPr eaLnBrk="1" hangingPunct="1"/>
            <a:r>
              <a:rPr lang="en-US" dirty="0" smtClean="0"/>
              <a:t>Give a </a:t>
            </a:r>
            <a:r>
              <a:rPr lang="en-US" dirty="0" smtClean="0">
                <a:solidFill>
                  <a:srgbClr val="0070C0"/>
                </a:solidFill>
              </a:rPr>
              <a:t>positive message</a:t>
            </a:r>
          </a:p>
          <a:p>
            <a:pPr lvl="1" eaLnBrk="1" hangingPunct="1"/>
            <a:endParaRPr lang="en-US" sz="3200" dirty="0" smtClean="0"/>
          </a:p>
          <a:p>
            <a:pPr lvl="1" eaLnBrk="1" hangingPunct="1"/>
            <a:r>
              <a:rPr lang="en-US" sz="3200" dirty="0" smtClean="0"/>
              <a:t>“I know you couldn’t help it”</a:t>
            </a:r>
          </a:p>
          <a:p>
            <a:pPr lvl="1" eaLnBrk="1" hangingPunct="1"/>
            <a:endParaRPr lang="en-US" sz="3200" dirty="0" smtClean="0"/>
          </a:p>
          <a:p>
            <a:pPr lvl="1" eaLnBrk="1" hangingPunct="1"/>
            <a:r>
              <a:rPr lang="en-US" sz="3200" dirty="0" smtClean="0"/>
              <a:t> “ I’m proud of you for telling me”</a:t>
            </a:r>
            <a:endParaRPr lang="en-CA" sz="3200" dirty="0" smtClean="0"/>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3" name="Slide Number Placeholder 5"/>
          <p:cNvSpPr>
            <a:spLocks noGrp="1"/>
          </p:cNvSpPr>
          <p:nvPr>
            <p:ph type="sldNum" sz="quarter" idx="12"/>
          </p:nvPr>
        </p:nvSpPr>
        <p:spPr>
          <a:noFill/>
        </p:spPr>
        <p:txBody>
          <a:bodyPr/>
          <a:lstStyle/>
          <a:p>
            <a:fld id="{3665DFEA-F24B-4EEF-B0A6-0E34D0957CE3}" type="slidenum">
              <a:rPr lang="en-CA" smtClean="0">
                <a:latin typeface="Times New Roman" pitchFamily="18" charset="0"/>
                <a:cs typeface="Arial" charset="0"/>
              </a:rPr>
              <a:pPr/>
              <a:t>89</a:t>
            </a:fld>
            <a:endParaRPr lang="en-CA" smtClean="0">
              <a:latin typeface="Times New Roman" pitchFamily="18" charset="0"/>
              <a:cs typeface="Arial" charset="0"/>
            </a:endParaRPr>
          </a:p>
        </p:txBody>
      </p:sp>
      <p:sp>
        <p:nvSpPr>
          <p:cNvPr id="105474" name="Rectangle 2"/>
          <p:cNvSpPr>
            <a:spLocks noGrp="1" noChangeArrowheads="1"/>
          </p:cNvSpPr>
          <p:nvPr>
            <p:ph type="title" idx="4294967295"/>
          </p:nvPr>
        </p:nvSpPr>
        <p:spPr>
          <a:xfrm>
            <a:off x="533400" y="457200"/>
            <a:ext cx="7772400" cy="914400"/>
          </a:xfrm>
        </p:spPr>
        <p:txBody>
          <a:bodyPr/>
          <a:lstStyle/>
          <a:p>
            <a:pPr eaLnBrk="1" hangingPunct="1"/>
            <a:r>
              <a:rPr lang="en-US" dirty="0" smtClean="0"/>
              <a:t>Not Responsible</a:t>
            </a:r>
            <a:endParaRPr lang="en-CA" dirty="0" smtClean="0"/>
          </a:p>
        </p:txBody>
      </p:sp>
      <p:sp>
        <p:nvSpPr>
          <p:cNvPr id="105475" name="Rectangle 3"/>
          <p:cNvSpPr>
            <a:spLocks noGrp="1" noChangeArrowheads="1"/>
          </p:cNvSpPr>
          <p:nvPr>
            <p:ph idx="4294967295"/>
          </p:nvPr>
        </p:nvSpPr>
        <p:spPr>
          <a:xfrm>
            <a:off x="685800" y="1600200"/>
            <a:ext cx="7772400" cy="4572000"/>
          </a:xfrm>
        </p:spPr>
        <p:txBody>
          <a:bodyPr/>
          <a:lstStyle/>
          <a:p>
            <a:pPr eaLnBrk="1" hangingPunct="1">
              <a:lnSpc>
                <a:spcPct val="90000"/>
              </a:lnSpc>
            </a:pPr>
            <a:r>
              <a:rPr lang="en-US" dirty="0" smtClean="0"/>
              <a:t>Explain to the child that he/she is </a:t>
            </a:r>
          </a:p>
          <a:p>
            <a:pPr eaLnBrk="1" hangingPunct="1">
              <a:lnSpc>
                <a:spcPct val="90000"/>
              </a:lnSpc>
              <a:buFontTx/>
              <a:buNone/>
            </a:pPr>
            <a:r>
              <a:rPr lang="en-US" b="1" i="1" dirty="0" smtClean="0">
                <a:solidFill>
                  <a:schemeClr val="accent2"/>
                </a:solidFill>
              </a:rPr>
              <a:t>   </a:t>
            </a:r>
            <a:r>
              <a:rPr lang="en-US" b="1" i="1" dirty="0" smtClean="0">
                <a:solidFill>
                  <a:srgbClr val="0070C0"/>
                </a:solidFill>
              </a:rPr>
              <a:t>Not Responsible Nor are They to </a:t>
            </a:r>
          </a:p>
          <a:p>
            <a:pPr eaLnBrk="1" hangingPunct="1">
              <a:lnSpc>
                <a:spcPct val="90000"/>
              </a:lnSpc>
              <a:buFontTx/>
              <a:buNone/>
            </a:pPr>
            <a:r>
              <a:rPr lang="en-US" b="1" i="1" dirty="0" smtClean="0">
                <a:solidFill>
                  <a:srgbClr val="0070C0"/>
                </a:solidFill>
              </a:rPr>
              <a:t>   be Blamed</a:t>
            </a:r>
            <a:r>
              <a:rPr lang="en-US" dirty="0" smtClean="0">
                <a:solidFill>
                  <a:srgbClr val="0070C0"/>
                </a:solidFill>
              </a:rPr>
              <a:t>  </a:t>
            </a:r>
            <a:r>
              <a:rPr lang="en-US" dirty="0" smtClean="0"/>
              <a:t>for what happened</a:t>
            </a:r>
          </a:p>
          <a:p>
            <a:pPr algn="ctr" eaLnBrk="1" hangingPunct="1">
              <a:lnSpc>
                <a:spcPct val="90000"/>
              </a:lnSpc>
              <a:buFontTx/>
              <a:buNone/>
            </a:pPr>
            <a:r>
              <a:rPr lang="en-US" sz="4400" dirty="0" smtClean="0"/>
              <a:t>Respect</a:t>
            </a:r>
          </a:p>
          <a:p>
            <a:pPr eaLnBrk="1" hangingPunct="1">
              <a:lnSpc>
                <a:spcPct val="90000"/>
              </a:lnSpc>
            </a:pPr>
            <a:r>
              <a:rPr lang="en-US" b="1" dirty="0" smtClean="0">
                <a:solidFill>
                  <a:srgbClr val="0070C0"/>
                </a:solidFill>
              </a:rPr>
              <a:t>Respect the Child’s Privacy</a:t>
            </a:r>
            <a:endParaRPr lang="en-US" dirty="0" smtClean="0">
              <a:solidFill>
                <a:srgbClr val="0070C0"/>
              </a:solidFill>
            </a:endParaRPr>
          </a:p>
          <a:p>
            <a:pPr eaLnBrk="1" hangingPunct="1">
              <a:lnSpc>
                <a:spcPct val="90000"/>
              </a:lnSpc>
            </a:pPr>
            <a:r>
              <a:rPr lang="en-US" dirty="0" smtClean="0"/>
              <a:t>Be careful </a:t>
            </a:r>
            <a:r>
              <a:rPr lang="en-US" b="1" dirty="0" smtClean="0">
                <a:solidFill>
                  <a:srgbClr val="0070C0"/>
                </a:solidFill>
              </a:rPr>
              <a:t>not to discuss</a:t>
            </a:r>
            <a:r>
              <a:rPr lang="en-US" dirty="0" smtClean="0">
                <a:solidFill>
                  <a:srgbClr val="0070C0"/>
                </a:solidFill>
              </a:rPr>
              <a:t>  </a:t>
            </a:r>
            <a:r>
              <a:rPr lang="en-US" dirty="0" smtClean="0"/>
              <a:t>the abuse in front of people who do not need to know what happened</a:t>
            </a:r>
            <a:endParaRPr lang="en-CA" dirty="0" smtClean="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Slide Number Placeholder 5"/>
          <p:cNvSpPr>
            <a:spLocks noGrp="1"/>
          </p:cNvSpPr>
          <p:nvPr>
            <p:ph type="sldNum" sz="quarter" idx="12"/>
          </p:nvPr>
        </p:nvSpPr>
        <p:spPr>
          <a:noFill/>
        </p:spPr>
        <p:txBody>
          <a:bodyPr/>
          <a:lstStyle/>
          <a:p>
            <a:fld id="{0FD9BAE8-842C-46A1-AD3B-F25619757DEA}" type="slidenum">
              <a:rPr lang="en-CA" smtClean="0">
                <a:latin typeface="Times New Roman" pitchFamily="18" charset="0"/>
                <a:cs typeface="Arial" charset="0"/>
              </a:rPr>
              <a:pPr/>
              <a:t>9</a:t>
            </a:fld>
            <a:endParaRPr lang="en-CA" smtClean="0">
              <a:latin typeface="Times New Roman" pitchFamily="18" charset="0"/>
              <a:cs typeface="Arial" charset="0"/>
            </a:endParaRPr>
          </a:p>
        </p:txBody>
      </p:sp>
      <p:sp>
        <p:nvSpPr>
          <p:cNvPr id="23554" name="Rectangle 2"/>
          <p:cNvSpPr>
            <a:spLocks noGrp="1" noChangeArrowheads="1"/>
          </p:cNvSpPr>
          <p:nvPr>
            <p:ph type="title" idx="4294967295"/>
          </p:nvPr>
        </p:nvSpPr>
        <p:spPr>
          <a:xfrm>
            <a:off x="685800" y="914400"/>
            <a:ext cx="8183562" cy="1052512"/>
          </a:xfrm>
        </p:spPr>
        <p:txBody>
          <a:bodyPr/>
          <a:lstStyle/>
          <a:p>
            <a:pPr eaLnBrk="1" hangingPunct="1"/>
            <a:r>
              <a:rPr lang="en-US" dirty="0" smtClean="0"/>
              <a:t>Matthew 18: 1-14</a:t>
            </a:r>
            <a:endParaRPr lang="en-CA" dirty="0" smtClean="0"/>
          </a:p>
        </p:txBody>
      </p:sp>
      <p:sp>
        <p:nvSpPr>
          <p:cNvPr id="23555" name="Rectangle 3"/>
          <p:cNvSpPr>
            <a:spLocks noGrp="1" noChangeArrowheads="1"/>
          </p:cNvSpPr>
          <p:nvPr>
            <p:ph idx="4294967295"/>
          </p:nvPr>
        </p:nvSpPr>
        <p:spPr>
          <a:xfrm>
            <a:off x="457200" y="2362200"/>
            <a:ext cx="8183562" cy="4187825"/>
          </a:xfrm>
        </p:spPr>
        <p:txBody>
          <a:bodyPr/>
          <a:lstStyle/>
          <a:p>
            <a:pPr eaLnBrk="1" hangingPunct="1">
              <a:buNone/>
            </a:pPr>
            <a:r>
              <a:rPr lang="en-US" dirty="0" smtClean="0"/>
              <a:t>Verse 6:  (also Luke 17: 2)</a:t>
            </a:r>
          </a:p>
          <a:p>
            <a:pPr eaLnBrk="1" hangingPunct="1"/>
            <a:endParaRPr lang="en-US" dirty="0" smtClean="0"/>
          </a:p>
          <a:p>
            <a:pPr eaLnBrk="1" hangingPunct="1">
              <a:buNone/>
            </a:pPr>
            <a:r>
              <a:rPr lang="en-US" dirty="0" smtClean="0"/>
              <a:t>  But whoso shall offend one of these little ones which believe in me, it were better for him that a millstone where hanged about his neck, and that he were drowned in the depth of the sea.</a:t>
            </a:r>
            <a:endParaRPr lang="en-CA"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7" name="Slide Number Placeholder 5"/>
          <p:cNvSpPr>
            <a:spLocks noGrp="1"/>
          </p:cNvSpPr>
          <p:nvPr>
            <p:ph type="sldNum" sz="quarter" idx="12"/>
          </p:nvPr>
        </p:nvSpPr>
        <p:spPr>
          <a:noFill/>
        </p:spPr>
        <p:txBody>
          <a:bodyPr/>
          <a:lstStyle/>
          <a:p>
            <a:fld id="{65DF78DE-98F3-4F2C-8248-ED817F6C1C7D}" type="slidenum">
              <a:rPr lang="en-CA" smtClean="0">
                <a:latin typeface="Times New Roman" pitchFamily="18" charset="0"/>
                <a:cs typeface="Arial" charset="0"/>
              </a:rPr>
              <a:pPr/>
              <a:t>90</a:t>
            </a:fld>
            <a:endParaRPr lang="en-CA" smtClean="0">
              <a:latin typeface="Times New Roman" pitchFamily="18" charset="0"/>
              <a:cs typeface="Arial" charset="0"/>
            </a:endParaRPr>
          </a:p>
        </p:txBody>
      </p:sp>
      <p:sp>
        <p:nvSpPr>
          <p:cNvPr id="106498" name="Rectangle 2"/>
          <p:cNvSpPr>
            <a:spLocks noGrp="1" noChangeArrowheads="1"/>
          </p:cNvSpPr>
          <p:nvPr>
            <p:ph type="title" idx="4294967295"/>
          </p:nvPr>
        </p:nvSpPr>
        <p:spPr>
          <a:xfrm>
            <a:off x="533400" y="457200"/>
            <a:ext cx="8183562" cy="1052512"/>
          </a:xfrm>
        </p:spPr>
        <p:txBody>
          <a:bodyPr/>
          <a:lstStyle/>
          <a:p>
            <a:pPr eaLnBrk="1" hangingPunct="1"/>
            <a:r>
              <a:rPr lang="en-US" dirty="0" smtClean="0"/>
              <a:t>Report The Incident</a:t>
            </a:r>
            <a:endParaRPr lang="en-CA" dirty="0" smtClean="0"/>
          </a:p>
        </p:txBody>
      </p:sp>
      <p:sp>
        <p:nvSpPr>
          <p:cNvPr id="106499" name="Rectangle 3"/>
          <p:cNvSpPr>
            <a:spLocks noGrp="1" noChangeArrowheads="1"/>
          </p:cNvSpPr>
          <p:nvPr>
            <p:ph idx="4294967295"/>
          </p:nvPr>
        </p:nvSpPr>
        <p:spPr>
          <a:xfrm>
            <a:off x="609600" y="1219200"/>
            <a:ext cx="8183562" cy="4187825"/>
          </a:xfrm>
        </p:spPr>
        <p:txBody>
          <a:bodyPr/>
          <a:lstStyle/>
          <a:p>
            <a:pPr eaLnBrk="1" hangingPunct="1"/>
            <a:endParaRPr lang="en-US" dirty="0" smtClean="0"/>
          </a:p>
          <a:p>
            <a:pPr eaLnBrk="1" hangingPunct="1"/>
            <a:r>
              <a:rPr lang="en-US" dirty="0" smtClean="0"/>
              <a:t>Be responsible – </a:t>
            </a:r>
            <a:r>
              <a:rPr lang="en-US" b="1" u="sng" dirty="0" smtClean="0">
                <a:solidFill>
                  <a:srgbClr val="0000FF"/>
                </a:solidFill>
              </a:rPr>
              <a:t>report the incident</a:t>
            </a:r>
            <a:r>
              <a:rPr lang="en-US" dirty="0" smtClean="0"/>
              <a:t> to “CSFA as they can help to protect the child and provide resources for further assistance</a:t>
            </a:r>
            <a:endParaRPr lang="en-CA" dirty="0" smtClean="0"/>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1" name="Slide Number Placeholder 5"/>
          <p:cNvSpPr>
            <a:spLocks noGrp="1"/>
          </p:cNvSpPr>
          <p:nvPr>
            <p:ph type="sldNum" sz="quarter" idx="12"/>
          </p:nvPr>
        </p:nvSpPr>
        <p:spPr>
          <a:noFill/>
        </p:spPr>
        <p:txBody>
          <a:bodyPr/>
          <a:lstStyle/>
          <a:p>
            <a:fld id="{9323FDA9-EB5A-482C-913D-3F82EF8D601F}" type="slidenum">
              <a:rPr lang="en-CA" smtClean="0">
                <a:latin typeface="Times New Roman" pitchFamily="18" charset="0"/>
                <a:cs typeface="Arial" charset="0"/>
              </a:rPr>
              <a:pPr/>
              <a:t>91</a:t>
            </a:fld>
            <a:endParaRPr lang="en-CA" smtClean="0">
              <a:latin typeface="Times New Roman" pitchFamily="18" charset="0"/>
              <a:cs typeface="Arial" charset="0"/>
            </a:endParaRPr>
          </a:p>
        </p:txBody>
      </p:sp>
      <p:sp>
        <p:nvSpPr>
          <p:cNvPr id="107522" name="Rectangle 2"/>
          <p:cNvSpPr>
            <a:spLocks noGrp="1" noChangeArrowheads="1"/>
          </p:cNvSpPr>
          <p:nvPr>
            <p:ph type="title" idx="4294967295"/>
          </p:nvPr>
        </p:nvSpPr>
        <p:spPr>
          <a:xfrm>
            <a:off x="457200" y="838200"/>
            <a:ext cx="8183562" cy="1052512"/>
          </a:xfrm>
        </p:spPr>
        <p:txBody>
          <a:bodyPr/>
          <a:lstStyle/>
          <a:p>
            <a:pPr eaLnBrk="1" hangingPunct="1"/>
            <a:r>
              <a:rPr lang="en-US" dirty="0" smtClean="0"/>
              <a:t>Medical Examination</a:t>
            </a:r>
            <a:endParaRPr lang="en-CA" dirty="0" smtClean="0"/>
          </a:p>
        </p:txBody>
      </p:sp>
      <p:sp>
        <p:nvSpPr>
          <p:cNvPr id="107523" name="Rectangle 3"/>
          <p:cNvSpPr>
            <a:spLocks noGrp="1" noChangeArrowheads="1"/>
          </p:cNvSpPr>
          <p:nvPr>
            <p:ph idx="4294967295"/>
          </p:nvPr>
        </p:nvSpPr>
        <p:spPr>
          <a:xfrm>
            <a:off x="457200" y="1905000"/>
            <a:ext cx="8183562" cy="2670175"/>
          </a:xfrm>
        </p:spPr>
        <p:txBody>
          <a:bodyPr/>
          <a:lstStyle/>
          <a:p>
            <a:pPr eaLnBrk="1" hangingPunct="1"/>
            <a:endParaRPr lang="en-US" b="1" dirty="0" smtClean="0">
              <a:solidFill>
                <a:srgbClr val="0000FF"/>
              </a:solidFill>
            </a:endParaRPr>
          </a:p>
          <a:p>
            <a:pPr eaLnBrk="1" hangingPunct="1"/>
            <a:r>
              <a:rPr lang="en-US" b="1" dirty="0" smtClean="0">
                <a:solidFill>
                  <a:srgbClr val="0000FF"/>
                </a:solidFill>
              </a:rPr>
              <a:t>Arrange a Medical Examination</a:t>
            </a:r>
            <a:r>
              <a:rPr lang="en-US" dirty="0" smtClean="0"/>
              <a:t> to reassure you that there has been no permanent physical damage and to verify important evidence</a:t>
            </a:r>
            <a:endParaRPr lang="en-CA" b="1" dirty="0" smtClean="0"/>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5" name="Slide Number Placeholder 5"/>
          <p:cNvSpPr>
            <a:spLocks noGrp="1"/>
          </p:cNvSpPr>
          <p:nvPr>
            <p:ph type="sldNum" sz="quarter" idx="12"/>
          </p:nvPr>
        </p:nvSpPr>
        <p:spPr>
          <a:noFill/>
        </p:spPr>
        <p:txBody>
          <a:bodyPr/>
          <a:lstStyle/>
          <a:p>
            <a:fld id="{809C9B7C-DD04-49C6-8210-3AD49BB23834}" type="slidenum">
              <a:rPr lang="en-CA" smtClean="0">
                <a:latin typeface="Times New Roman" pitchFamily="18" charset="0"/>
                <a:cs typeface="Arial" charset="0"/>
              </a:rPr>
              <a:pPr/>
              <a:t>92</a:t>
            </a:fld>
            <a:endParaRPr lang="en-CA" smtClean="0">
              <a:latin typeface="Times New Roman" pitchFamily="18" charset="0"/>
              <a:cs typeface="Arial" charset="0"/>
            </a:endParaRPr>
          </a:p>
        </p:txBody>
      </p:sp>
      <p:sp>
        <p:nvSpPr>
          <p:cNvPr id="108546" name="Rectangle 2"/>
          <p:cNvSpPr>
            <a:spLocks noGrp="1" noChangeArrowheads="1"/>
          </p:cNvSpPr>
          <p:nvPr>
            <p:ph type="title" idx="4294967295"/>
          </p:nvPr>
        </p:nvSpPr>
        <p:spPr>
          <a:xfrm>
            <a:off x="533400" y="609600"/>
            <a:ext cx="8183562" cy="1052512"/>
          </a:xfrm>
        </p:spPr>
        <p:txBody>
          <a:bodyPr/>
          <a:lstStyle/>
          <a:p>
            <a:pPr eaLnBrk="1" hangingPunct="1"/>
            <a:r>
              <a:rPr lang="en-US" dirty="0" smtClean="0"/>
              <a:t>Get Help</a:t>
            </a:r>
            <a:endParaRPr lang="en-CA" dirty="0" smtClean="0"/>
          </a:p>
        </p:txBody>
      </p:sp>
      <p:sp>
        <p:nvSpPr>
          <p:cNvPr id="108547" name="Rectangle 3"/>
          <p:cNvSpPr>
            <a:spLocks noGrp="1" noChangeArrowheads="1"/>
          </p:cNvSpPr>
          <p:nvPr>
            <p:ph idx="4294967295"/>
          </p:nvPr>
        </p:nvSpPr>
        <p:spPr>
          <a:xfrm>
            <a:off x="533400" y="1828800"/>
            <a:ext cx="8183562" cy="2898775"/>
          </a:xfrm>
        </p:spPr>
        <p:txBody>
          <a:bodyPr/>
          <a:lstStyle/>
          <a:p>
            <a:pPr eaLnBrk="1" hangingPunct="1"/>
            <a:r>
              <a:rPr lang="en-US" dirty="0" smtClean="0"/>
              <a:t>Seek </a:t>
            </a:r>
            <a:r>
              <a:rPr lang="en-US" b="1" dirty="0" smtClean="0">
                <a:solidFill>
                  <a:srgbClr val="0000FF"/>
                </a:solidFill>
              </a:rPr>
              <a:t>professional counseling</a:t>
            </a:r>
            <a:r>
              <a:rPr lang="en-US" dirty="0" smtClean="0"/>
              <a:t> assistance, even if only for a short time</a:t>
            </a:r>
          </a:p>
          <a:p>
            <a:pPr eaLnBrk="1" hangingPunct="1">
              <a:buFontTx/>
              <a:buNone/>
            </a:pPr>
            <a:endParaRPr lang="en-US" dirty="0" smtClean="0"/>
          </a:p>
          <a:p>
            <a:pPr eaLnBrk="1" hangingPunct="1"/>
            <a:r>
              <a:rPr lang="en-US" dirty="0" smtClean="0">
                <a:solidFill>
                  <a:srgbClr val="0000FF"/>
                </a:solidFill>
              </a:rPr>
              <a:t>Sexual Assault Crisis Center</a:t>
            </a:r>
          </a:p>
          <a:p>
            <a:pPr eaLnBrk="1" hangingPunct="1"/>
            <a:r>
              <a:rPr lang="en-US" dirty="0" smtClean="0"/>
              <a:t>They are usually available 24 hours a day</a:t>
            </a:r>
            <a:endParaRPr lang="en-CA" dirty="0" smtClean="0"/>
          </a:p>
          <a:p>
            <a:pPr eaLnBrk="1" hangingPunct="1">
              <a:buFontTx/>
              <a:buNone/>
            </a:pPr>
            <a:endParaRPr lang="en-CA" dirty="0" smtClean="0">
              <a:solidFill>
                <a:srgbClr val="0000FF"/>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69" name="Slide Number Placeholder 5"/>
          <p:cNvSpPr>
            <a:spLocks noGrp="1"/>
          </p:cNvSpPr>
          <p:nvPr>
            <p:ph type="sldNum" sz="quarter" idx="12"/>
          </p:nvPr>
        </p:nvSpPr>
        <p:spPr>
          <a:noFill/>
        </p:spPr>
        <p:txBody>
          <a:bodyPr/>
          <a:lstStyle/>
          <a:p>
            <a:fld id="{1643A729-E8F0-452E-A5FA-EAFA9F9166C2}" type="slidenum">
              <a:rPr lang="en-CA" smtClean="0">
                <a:latin typeface="Times New Roman" pitchFamily="18" charset="0"/>
                <a:cs typeface="Arial" charset="0"/>
              </a:rPr>
              <a:pPr/>
              <a:t>93</a:t>
            </a:fld>
            <a:endParaRPr lang="en-CA" smtClean="0">
              <a:latin typeface="Times New Roman" pitchFamily="18" charset="0"/>
              <a:cs typeface="Arial" charset="0"/>
            </a:endParaRPr>
          </a:p>
        </p:txBody>
      </p:sp>
      <p:sp>
        <p:nvSpPr>
          <p:cNvPr id="109570" name="Rectangle 2"/>
          <p:cNvSpPr>
            <a:spLocks noGrp="1" noChangeArrowheads="1"/>
          </p:cNvSpPr>
          <p:nvPr>
            <p:ph type="title" idx="4294967295"/>
          </p:nvPr>
        </p:nvSpPr>
        <p:spPr>
          <a:xfrm>
            <a:off x="381000" y="228600"/>
            <a:ext cx="8183562" cy="1052512"/>
          </a:xfrm>
        </p:spPr>
        <p:txBody>
          <a:bodyPr/>
          <a:lstStyle/>
          <a:p>
            <a:pPr eaLnBrk="1" hangingPunct="1"/>
            <a:r>
              <a:rPr lang="en-US" dirty="0" smtClean="0"/>
              <a:t>You Should</a:t>
            </a:r>
            <a:endParaRPr lang="en-CA" dirty="0" smtClean="0"/>
          </a:p>
        </p:txBody>
      </p:sp>
      <p:sp>
        <p:nvSpPr>
          <p:cNvPr id="109571" name="Rectangle 3"/>
          <p:cNvSpPr>
            <a:spLocks noGrp="1" noChangeArrowheads="1"/>
          </p:cNvSpPr>
          <p:nvPr>
            <p:ph idx="4294967295"/>
          </p:nvPr>
        </p:nvSpPr>
        <p:spPr>
          <a:xfrm>
            <a:off x="533400" y="1371600"/>
            <a:ext cx="8183562" cy="2289175"/>
          </a:xfrm>
        </p:spPr>
        <p:txBody>
          <a:bodyPr/>
          <a:lstStyle/>
          <a:p>
            <a:pPr eaLnBrk="1" hangingPunct="1"/>
            <a:r>
              <a:rPr lang="en-US" b="1" dirty="0" smtClean="0">
                <a:solidFill>
                  <a:srgbClr val="0000FF"/>
                </a:solidFill>
              </a:rPr>
              <a:t>Not Panic or Overreact</a:t>
            </a:r>
            <a:r>
              <a:rPr lang="en-US" dirty="0" smtClean="0"/>
              <a:t> about the experience of the child; the child needs help and support to make it through this difficult time.</a:t>
            </a:r>
            <a:endParaRPr lang="en-CA" b="1" dirty="0" smtClean="0"/>
          </a:p>
        </p:txBody>
      </p:sp>
      <p:pic>
        <p:nvPicPr>
          <p:cNvPr id="109572" name="Picture 4" descr="c:\Program Files\Common Files\Microsoft Shared\Clipart\cagcat50\pe01496_.wmf"/>
          <p:cNvPicPr>
            <a:picLocks noChangeAspect="1" noChangeArrowheads="1"/>
          </p:cNvPicPr>
          <p:nvPr/>
        </p:nvPicPr>
        <p:blipFill>
          <a:blip r:embed="rId2" cstate="print"/>
          <a:srcRect/>
          <a:stretch>
            <a:fillRect/>
          </a:stretch>
        </p:blipFill>
        <p:spPr bwMode="auto">
          <a:xfrm>
            <a:off x="6019800" y="3352800"/>
            <a:ext cx="2209800" cy="2622711"/>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3" name="Slide Number Placeholder 5"/>
          <p:cNvSpPr>
            <a:spLocks noGrp="1"/>
          </p:cNvSpPr>
          <p:nvPr>
            <p:ph type="sldNum" sz="quarter" idx="12"/>
          </p:nvPr>
        </p:nvSpPr>
        <p:spPr>
          <a:noFill/>
        </p:spPr>
        <p:txBody>
          <a:bodyPr/>
          <a:lstStyle/>
          <a:p>
            <a:fld id="{D32CA1B7-3E5E-4D54-BD0E-83E58354D5E2}" type="slidenum">
              <a:rPr lang="en-CA" smtClean="0">
                <a:latin typeface="Times New Roman" pitchFamily="18" charset="0"/>
                <a:cs typeface="Arial" charset="0"/>
              </a:rPr>
              <a:pPr/>
              <a:t>94</a:t>
            </a:fld>
            <a:endParaRPr lang="en-CA" smtClean="0">
              <a:latin typeface="Times New Roman" pitchFamily="18" charset="0"/>
              <a:cs typeface="Arial" charset="0"/>
            </a:endParaRPr>
          </a:p>
        </p:txBody>
      </p:sp>
      <p:sp>
        <p:nvSpPr>
          <p:cNvPr id="110594" name="Rectangle 2"/>
          <p:cNvSpPr>
            <a:spLocks noGrp="1" noChangeArrowheads="1"/>
          </p:cNvSpPr>
          <p:nvPr>
            <p:ph type="title" idx="4294967295"/>
          </p:nvPr>
        </p:nvSpPr>
        <p:spPr>
          <a:xfrm>
            <a:off x="457200" y="304800"/>
            <a:ext cx="8183562" cy="1052512"/>
          </a:xfrm>
        </p:spPr>
        <p:txBody>
          <a:bodyPr/>
          <a:lstStyle/>
          <a:p>
            <a:pPr eaLnBrk="1" hangingPunct="1"/>
            <a:r>
              <a:rPr lang="en-US" dirty="0" smtClean="0"/>
              <a:t>No Pressure</a:t>
            </a:r>
            <a:endParaRPr lang="en-CA" dirty="0" smtClean="0"/>
          </a:p>
        </p:txBody>
      </p:sp>
      <p:sp>
        <p:nvSpPr>
          <p:cNvPr id="110595" name="Rectangle 3"/>
          <p:cNvSpPr>
            <a:spLocks noGrp="1" noChangeArrowheads="1"/>
          </p:cNvSpPr>
          <p:nvPr>
            <p:ph idx="4294967295"/>
          </p:nvPr>
        </p:nvSpPr>
        <p:spPr>
          <a:xfrm>
            <a:off x="609600" y="1524000"/>
            <a:ext cx="8183562" cy="4187825"/>
          </a:xfrm>
        </p:spPr>
        <p:txBody>
          <a:bodyPr/>
          <a:lstStyle/>
          <a:p>
            <a:pPr eaLnBrk="1" hangingPunct="1"/>
            <a:r>
              <a:rPr lang="en-US" b="1" dirty="0" smtClean="0">
                <a:solidFill>
                  <a:srgbClr val="0000FF"/>
                </a:solidFill>
              </a:rPr>
              <a:t>Do Not Pressure the Child to Talk</a:t>
            </a:r>
            <a:r>
              <a:rPr lang="en-US" dirty="0" smtClean="0"/>
              <a:t> or avoid talking about the abuse</a:t>
            </a:r>
          </a:p>
          <a:p>
            <a:pPr lvl="1" eaLnBrk="1" hangingPunct="1"/>
            <a:r>
              <a:rPr lang="en-US" sz="3200" dirty="0" smtClean="0"/>
              <a:t>Allow the child to talk at his/her own pace</a:t>
            </a:r>
          </a:p>
          <a:p>
            <a:pPr lvl="1" eaLnBrk="1" hangingPunct="1"/>
            <a:r>
              <a:rPr lang="en-US" sz="3200" dirty="0" smtClean="0"/>
              <a:t>Forcing information will be harmful and silencing the child will not help him/her to forget</a:t>
            </a:r>
            <a:endParaRPr lang="en-CA" sz="3200" b="1" dirty="0" smtClean="0"/>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7" name="Slide Number Placeholder 5"/>
          <p:cNvSpPr>
            <a:spLocks noGrp="1"/>
          </p:cNvSpPr>
          <p:nvPr>
            <p:ph type="sldNum" sz="quarter" idx="12"/>
          </p:nvPr>
        </p:nvSpPr>
        <p:spPr>
          <a:noFill/>
        </p:spPr>
        <p:txBody>
          <a:bodyPr/>
          <a:lstStyle/>
          <a:p>
            <a:fld id="{321706D8-F384-43AF-B6B7-35A0F2533094}" type="slidenum">
              <a:rPr lang="en-CA" smtClean="0">
                <a:latin typeface="Times New Roman" pitchFamily="18" charset="0"/>
                <a:cs typeface="Arial" charset="0"/>
              </a:rPr>
              <a:pPr/>
              <a:t>95</a:t>
            </a:fld>
            <a:endParaRPr lang="en-CA" smtClean="0">
              <a:latin typeface="Times New Roman" pitchFamily="18" charset="0"/>
              <a:cs typeface="Arial" charset="0"/>
            </a:endParaRPr>
          </a:p>
        </p:txBody>
      </p:sp>
      <p:sp>
        <p:nvSpPr>
          <p:cNvPr id="111618" name="Rectangle 2"/>
          <p:cNvSpPr>
            <a:spLocks noGrp="1" noChangeArrowheads="1"/>
          </p:cNvSpPr>
          <p:nvPr>
            <p:ph type="title" idx="4294967295"/>
          </p:nvPr>
        </p:nvSpPr>
        <p:spPr>
          <a:xfrm>
            <a:off x="609600" y="152400"/>
            <a:ext cx="8183562" cy="1052512"/>
          </a:xfrm>
        </p:spPr>
        <p:txBody>
          <a:bodyPr/>
          <a:lstStyle/>
          <a:p>
            <a:pPr eaLnBrk="1" hangingPunct="1"/>
            <a:r>
              <a:rPr lang="en-US" dirty="0" smtClean="0"/>
              <a:t>No Confrontation</a:t>
            </a:r>
            <a:endParaRPr lang="en-CA" dirty="0" smtClean="0"/>
          </a:p>
        </p:txBody>
      </p:sp>
      <p:sp>
        <p:nvSpPr>
          <p:cNvPr id="111619" name="Rectangle 3"/>
          <p:cNvSpPr>
            <a:spLocks noGrp="1" noChangeArrowheads="1"/>
          </p:cNvSpPr>
          <p:nvPr>
            <p:ph idx="4294967295"/>
          </p:nvPr>
        </p:nvSpPr>
        <p:spPr>
          <a:xfrm>
            <a:off x="762000" y="1676400"/>
            <a:ext cx="8183562" cy="4187825"/>
          </a:xfrm>
        </p:spPr>
        <p:txBody>
          <a:bodyPr/>
          <a:lstStyle/>
          <a:p>
            <a:pPr eaLnBrk="1" hangingPunct="1"/>
            <a:r>
              <a:rPr lang="en-US" b="1" dirty="0" smtClean="0">
                <a:solidFill>
                  <a:srgbClr val="0000FF"/>
                </a:solidFill>
              </a:rPr>
              <a:t>Do Not confront the alleged offender in the child’s presence</a:t>
            </a:r>
            <a:endParaRPr lang="en-US" dirty="0" smtClean="0">
              <a:solidFill>
                <a:srgbClr val="0000FF"/>
              </a:solidFill>
            </a:endParaRPr>
          </a:p>
          <a:p>
            <a:pPr lvl="1" eaLnBrk="1" hangingPunct="1"/>
            <a:r>
              <a:rPr lang="en-US" sz="3200" dirty="0" smtClean="0"/>
              <a:t>The stress may be too harmful to the child and it is really something that should be left to the authorities to do</a:t>
            </a:r>
          </a:p>
          <a:p>
            <a:pPr lvl="1" eaLnBrk="1" hangingPunct="1"/>
            <a:endParaRPr lang="en-US" sz="3200" dirty="0" smtClean="0"/>
          </a:p>
          <a:p>
            <a:pPr lvl="1" algn="ctr" eaLnBrk="1" hangingPunct="1">
              <a:buFontTx/>
              <a:buNone/>
            </a:pPr>
            <a:r>
              <a:rPr lang="en-US" b="1" dirty="0" smtClean="0">
                <a:solidFill>
                  <a:srgbClr val="FF8D3E"/>
                </a:solidFill>
              </a:rPr>
              <a:t>DO NOT BLAME THE CHILD</a:t>
            </a:r>
            <a:endParaRPr lang="en-CA" b="1" dirty="0" smtClean="0">
              <a:solidFill>
                <a:srgbClr val="FF8D3E"/>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1" name="Slide Number Placeholder 5"/>
          <p:cNvSpPr>
            <a:spLocks noGrp="1"/>
          </p:cNvSpPr>
          <p:nvPr>
            <p:ph type="sldNum" sz="quarter" idx="12"/>
          </p:nvPr>
        </p:nvSpPr>
        <p:spPr>
          <a:noFill/>
        </p:spPr>
        <p:txBody>
          <a:bodyPr/>
          <a:lstStyle/>
          <a:p>
            <a:fld id="{1BC97FBA-45DC-469D-809E-3F6825F6D7D5}" type="slidenum">
              <a:rPr lang="en-CA" smtClean="0">
                <a:latin typeface="Times New Roman" pitchFamily="18" charset="0"/>
                <a:cs typeface="Arial" charset="0"/>
              </a:rPr>
              <a:pPr/>
              <a:t>96</a:t>
            </a:fld>
            <a:endParaRPr lang="en-CA" smtClean="0">
              <a:latin typeface="Times New Roman" pitchFamily="18" charset="0"/>
              <a:cs typeface="Arial" charset="0"/>
            </a:endParaRPr>
          </a:p>
        </p:txBody>
      </p:sp>
      <p:sp>
        <p:nvSpPr>
          <p:cNvPr id="112642" name="Rectangle 2"/>
          <p:cNvSpPr>
            <a:spLocks noGrp="1" noChangeArrowheads="1"/>
          </p:cNvSpPr>
          <p:nvPr>
            <p:ph type="title" idx="4294967295"/>
          </p:nvPr>
        </p:nvSpPr>
        <p:spPr>
          <a:xfrm>
            <a:off x="381000" y="228600"/>
            <a:ext cx="8183562" cy="1052512"/>
          </a:xfrm>
        </p:spPr>
        <p:txBody>
          <a:bodyPr/>
          <a:lstStyle/>
          <a:p>
            <a:pPr eaLnBrk="1" hangingPunct="1"/>
            <a:r>
              <a:rPr lang="en-US" dirty="0" smtClean="0">
                <a:solidFill>
                  <a:srgbClr val="FF8D3E"/>
                </a:solidFill>
              </a:rPr>
              <a:t>Preventive</a:t>
            </a:r>
            <a:r>
              <a:rPr lang="en-US" dirty="0" smtClean="0">
                <a:solidFill>
                  <a:srgbClr val="0000FF"/>
                </a:solidFill>
              </a:rPr>
              <a:t> </a:t>
            </a:r>
            <a:r>
              <a:rPr lang="en-US" dirty="0" smtClean="0">
                <a:solidFill>
                  <a:srgbClr val="FF8D3E"/>
                </a:solidFill>
              </a:rPr>
              <a:t>Measures</a:t>
            </a:r>
            <a:endParaRPr lang="en-CA" dirty="0" smtClean="0">
              <a:solidFill>
                <a:srgbClr val="FF8D3E"/>
              </a:solidFill>
            </a:endParaRPr>
          </a:p>
        </p:txBody>
      </p:sp>
      <p:sp>
        <p:nvSpPr>
          <p:cNvPr id="112643" name="Rectangle 3"/>
          <p:cNvSpPr>
            <a:spLocks noGrp="1" noChangeArrowheads="1"/>
          </p:cNvSpPr>
          <p:nvPr>
            <p:ph idx="4294967295"/>
          </p:nvPr>
        </p:nvSpPr>
        <p:spPr>
          <a:xfrm>
            <a:off x="685800" y="1295400"/>
            <a:ext cx="8183562" cy="2670175"/>
          </a:xfrm>
        </p:spPr>
        <p:txBody>
          <a:bodyPr/>
          <a:lstStyle/>
          <a:p>
            <a:pPr eaLnBrk="1" hangingPunct="1"/>
            <a:r>
              <a:rPr lang="en-US" u="sng" dirty="0" smtClean="0"/>
              <a:t>Develop</a:t>
            </a:r>
            <a:r>
              <a:rPr lang="en-US" dirty="0" smtClean="0"/>
              <a:t> and </a:t>
            </a:r>
            <a:r>
              <a:rPr lang="en-US" u="sng" dirty="0" smtClean="0"/>
              <a:t>Implement </a:t>
            </a:r>
            <a:r>
              <a:rPr lang="en-US" dirty="0" smtClean="0"/>
              <a:t>a Sexual Harassment/Abuse Policy</a:t>
            </a:r>
          </a:p>
          <a:p>
            <a:pPr eaLnBrk="1" hangingPunct="1"/>
            <a:r>
              <a:rPr lang="en-US" dirty="0" smtClean="0"/>
              <a:t>Lead by Example</a:t>
            </a:r>
          </a:p>
          <a:p>
            <a:pPr eaLnBrk="1" hangingPunct="1"/>
            <a:r>
              <a:rPr lang="en-US" dirty="0" smtClean="0"/>
              <a:t>Investigate All Allegations</a:t>
            </a:r>
          </a:p>
          <a:p>
            <a:pPr eaLnBrk="1" hangingPunct="1"/>
            <a:r>
              <a:rPr lang="en-US" dirty="0" smtClean="0"/>
              <a:t>Document All Investigation Procedures</a:t>
            </a:r>
            <a:endParaRPr lang="en-CA"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5" name="Slide Number Placeholder 5"/>
          <p:cNvSpPr>
            <a:spLocks noGrp="1"/>
          </p:cNvSpPr>
          <p:nvPr>
            <p:ph type="sldNum" sz="quarter" idx="12"/>
          </p:nvPr>
        </p:nvSpPr>
        <p:spPr>
          <a:noFill/>
        </p:spPr>
        <p:txBody>
          <a:bodyPr/>
          <a:lstStyle/>
          <a:p>
            <a:fld id="{E44EDC17-6D8E-4E4E-B9B0-EA744B3A8609}" type="slidenum">
              <a:rPr lang="en-CA" smtClean="0">
                <a:latin typeface="Times New Roman" pitchFamily="18" charset="0"/>
                <a:cs typeface="Arial" charset="0"/>
              </a:rPr>
              <a:pPr/>
              <a:t>97</a:t>
            </a:fld>
            <a:endParaRPr lang="en-CA" smtClean="0">
              <a:latin typeface="Times New Roman" pitchFamily="18" charset="0"/>
              <a:cs typeface="Arial" charset="0"/>
            </a:endParaRPr>
          </a:p>
        </p:txBody>
      </p:sp>
      <p:sp>
        <p:nvSpPr>
          <p:cNvPr id="113666" name="Rectangle 2"/>
          <p:cNvSpPr>
            <a:spLocks noGrp="1" noChangeArrowheads="1"/>
          </p:cNvSpPr>
          <p:nvPr>
            <p:ph type="title" idx="4294967295"/>
          </p:nvPr>
        </p:nvSpPr>
        <p:spPr>
          <a:xfrm>
            <a:off x="685800" y="685800"/>
            <a:ext cx="7772400" cy="533400"/>
          </a:xfrm>
        </p:spPr>
        <p:txBody>
          <a:bodyPr>
            <a:normAutofit fontScale="90000"/>
          </a:bodyPr>
          <a:lstStyle/>
          <a:p>
            <a:pPr eaLnBrk="1" hangingPunct="1"/>
            <a:r>
              <a:rPr lang="en-US" sz="4000" dirty="0" smtClean="0"/>
              <a:t>Remember </a:t>
            </a:r>
            <a:endParaRPr lang="en-CA" sz="4000" dirty="0" smtClean="0"/>
          </a:p>
        </p:txBody>
      </p:sp>
      <p:sp>
        <p:nvSpPr>
          <p:cNvPr id="113667" name="Rectangle 3"/>
          <p:cNvSpPr>
            <a:spLocks noGrp="1" noChangeArrowheads="1"/>
          </p:cNvSpPr>
          <p:nvPr>
            <p:ph idx="4294967295"/>
          </p:nvPr>
        </p:nvSpPr>
        <p:spPr>
          <a:xfrm>
            <a:off x="533400" y="1295400"/>
            <a:ext cx="7772400" cy="4800600"/>
          </a:xfrm>
        </p:spPr>
        <p:txBody>
          <a:bodyPr>
            <a:normAutofit fontScale="92500"/>
          </a:bodyPr>
          <a:lstStyle/>
          <a:p>
            <a:pPr eaLnBrk="1" hangingPunct="1"/>
            <a:r>
              <a:rPr lang="en-US" sz="3600" b="1" dirty="0" smtClean="0">
                <a:solidFill>
                  <a:srgbClr val="0070C0"/>
                </a:solidFill>
              </a:rPr>
              <a:t>IT IS ALWAYS THE OFFENDER THAT IS 100% RESPONSIBLE FOR CHILD SEXUAL ABUSE</a:t>
            </a:r>
          </a:p>
          <a:p>
            <a:pPr eaLnBrk="1" hangingPunct="1"/>
            <a:r>
              <a:rPr lang="en-US" sz="3600" b="1" dirty="0" smtClean="0">
                <a:solidFill>
                  <a:srgbClr val="0070C0"/>
                </a:solidFill>
              </a:rPr>
              <a:t>CHILD SEXUAL ABUSE IS NEVER, NOT IN WHOLE OR IN PART, THE VICTIM’S FAULT, INFORMED CONSENT IS NOT POSSIBLE AT THAT AGE!</a:t>
            </a:r>
          </a:p>
          <a:p>
            <a:pPr eaLnBrk="1" hangingPunct="1"/>
            <a:endParaRPr lang="en-CA" sz="3600" b="1" dirty="0" smtClean="0">
              <a:solidFill>
                <a:srgbClr val="0070C0"/>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89" name="Slide Number Placeholder 5"/>
          <p:cNvSpPr>
            <a:spLocks noGrp="1"/>
          </p:cNvSpPr>
          <p:nvPr>
            <p:ph type="sldNum" sz="quarter" idx="12"/>
          </p:nvPr>
        </p:nvSpPr>
        <p:spPr>
          <a:noFill/>
        </p:spPr>
        <p:txBody>
          <a:bodyPr/>
          <a:lstStyle/>
          <a:p>
            <a:fld id="{49B6A86B-0943-475F-B755-15091E9B1853}" type="slidenum">
              <a:rPr lang="en-CA" smtClean="0">
                <a:latin typeface="Times New Roman" pitchFamily="18" charset="0"/>
                <a:cs typeface="Arial" charset="0"/>
              </a:rPr>
              <a:pPr/>
              <a:t>98</a:t>
            </a:fld>
            <a:endParaRPr lang="en-CA" smtClean="0">
              <a:latin typeface="Times New Roman" pitchFamily="18" charset="0"/>
              <a:cs typeface="Arial" charset="0"/>
            </a:endParaRPr>
          </a:p>
        </p:txBody>
      </p:sp>
      <p:sp>
        <p:nvSpPr>
          <p:cNvPr id="114690" name="Rectangle 3"/>
          <p:cNvSpPr>
            <a:spLocks noGrp="1" noChangeArrowheads="1"/>
          </p:cNvSpPr>
          <p:nvPr>
            <p:ph idx="4294967295"/>
          </p:nvPr>
        </p:nvSpPr>
        <p:spPr>
          <a:xfrm>
            <a:off x="762000" y="533400"/>
            <a:ext cx="7772400" cy="5562600"/>
          </a:xfrm>
        </p:spPr>
        <p:txBody>
          <a:bodyPr/>
          <a:lstStyle/>
          <a:p>
            <a:pPr eaLnBrk="1" hangingPunct="1"/>
            <a:r>
              <a:rPr lang="en-US" dirty="0" smtClean="0"/>
              <a:t>Whether or not there is an insurance policy in force, the real issue is that any church, organization, group, function or gathering needs to assess it exposures and institute </a:t>
            </a:r>
          </a:p>
          <a:p>
            <a:pPr eaLnBrk="1" hangingPunct="1">
              <a:buFontTx/>
              <a:buNone/>
            </a:pPr>
            <a:r>
              <a:rPr lang="en-US" dirty="0" smtClean="0"/>
              <a:t>	Risk Management functions to Mitigate (lessen) losses!</a:t>
            </a:r>
          </a:p>
          <a:p>
            <a:pPr eaLnBrk="1" hangingPunct="1"/>
            <a:r>
              <a:rPr lang="en-US" dirty="0" smtClean="0"/>
              <a:t>Harassment/Abuse is a “hot” topic and as most claims surface many years after they occurred, it is imperative that we PRO-ACT to Risk Management duties immediately!</a:t>
            </a:r>
            <a:endParaRPr lang="en-CA" dirty="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3" name="Slide Number Placeholder 5"/>
          <p:cNvSpPr>
            <a:spLocks noGrp="1"/>
          </p:cNvSpPr>
          <p:nvPr>
            <p:ph type="sldNum" sz="quarter" idx="12"/>
          </p:nvPr>
        </p:nvSpPr>
        <p:spPr>
          <a:noFill/>
        </p:spPr>
        <p:txBody>
          <a:bodyPr/>
          <a:lstStyle/>
          <a:p>
            <a:fld id="{BA524B75-5063-4195-BAFC-7205287D3EAA}" type="slidenum">
              <a:rPr lang="en-CA" smtClean="0">
                <a:latin typeface="Times New Roman" pitchFamily="18" charset="0"/>
                <a:cs typeface="Arial" charset="0"/>
              </a:rPr>
              <a:pPr/>
              <a:t>99</a:t>
            </a:fld>
            <a:endParaRPr lang="en-CA" smtClean="0">
              <a:latin typeface="Times New Roman" pitchFamily="18" charset="0"/>
              <a:cs typeface="Arial" charset="0"/>
            </a:endParaRPr>
          </a:p>
        </p:txBody>
      </p:sp>
      <p:sp>
        <p:nvSpPr>
          <p:cNvPr id="115714" name="Rectangle 3"/>
          <p:cNvSpPr>
            <a:spLocks noGrp="1" noChangeArrowheads="1"/>
          </p:cNvSpPr>
          <p:nvPr>
            <p:ph idx="4294967295"/>
          </p:nvPr>
        </p:nvSpPr>
        <p:spPr>
          <a:xfrm>
            <a:off x="838200" y="838200"/>
            <a:ext cx="7772400" cy="5410200"/>
          </a:xfrm>
        </p:spPr>
        <p:txBody>
          <a:bodyPr/>
          <a:lstStyle/>
          <a:p>
            <a:pPr eaLnBrk="1" hangingPunct="1"/>
            <a:r>
              <a:rPr lang="en-US" dirty="0" smtClean="0"/>
              <a:t>Failure to properly manage this part of the business, will create problems … it is only a matter of time.</a:t>
            </a:r>
          </a:p>
          <a:p>
            <a:pPr eaLnBrk="1" hangingPunct="1"/>
            <a:endParaRPr lang="en-US" dirty="0" smtClean="0"/>
          </a:p>
          <a:p>
            <a:pPr eaLnBrk="1" hangingPunct="1"/>
            <a:r>
              <a:rPr lang="en-US" dirty="0" smtClean="0"/>
              <a:t>For us, in our church, it is doubly important for us, as God will hold us accountable for our actions and in-actions!   </a:t>
            </a:r>
            <a:endParaRPr lang="en-CA"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991</TotalTime>
  <Words>6179</Words>
  <Application>Microsoft Macintosh PowerPoint</Application>
  <PresentationFormat>On-screen Show (4:3)</PresentationFormat>
  <Paragraphs>787</Paragraphs>
  <Slides>141</Slides>
  <Notes>2</Notes>
  <HiddenSlides>0</HiddenSlides>
  <MMClips>0</MMClips>
  <ScaleCrop>false</ScaleCrop>
  <HeadingPairs>
    <vt:vector size="4" baseType="variant">
      <vt:variant>
        <vt:lpstr>Design Template</vt:lpstr>
      </vt:variant>
      <vt:variant>
        <vt:i4>1</vt:i4>
      </vt:variant>
      <vt:variant>
        <vt:lpstr>Slide Titles</vt:lpstr>
      </vt:variant>
      <vt:variant>
        <vt:i4>141</vt:i4>
      </vt:variant>
    </vt:vector>
  </HeadingPairs>
  <TitlesOfParts>
    <vt:vector size="142" baseType="lpstr">
      <vt:lpstr>Aspect</vt:lpstr>
      <vt:lpstr>Child Protection Workshop</vt:lpstr>
      <vt:lpstr>Of Snakes Doves &amp; Millstones</vt:lpstr>
      <vt:lpstr>Be “as wise” as serpents……………Matt 10:16</vt:lpstr>
      <vt:lpstr>Slide 4</vt:lpstr>
      <vt:lpstr>……..and as harmless as doves</vt:lpstr>
      <vt:lpstr>Slide 6</vt:lpstr>
      <vt:lpstr>Slide 7</vt:lpstr>
      <vt:lpstr>Matthew 10: 1 </vt:lpstr>
      <vt:lpstr>Matthew 18: 1-14</vt:lpstr>
      <vt:lpstr>Mark 9: 35-42</vt:lpstr>
      <vt:lpstr>Slide 11</vt:lpstr>
      <vt:lpstr>REDUCE THE RISK</vt:lpstr>
      <vt:lpstr>Items to be covered</vt:lpstr>
      <vt:lpstr>Items to be covered</vt:lpstr>
      <vt:lpstr>Definition of Sexual Harassment</vt:lpstr>
      <vt:lpstr>Slide 16</vt:lpstr>
      <vt:lpstr>Facts</vt:lpstr>
      <vt:lpstr>Statistics - USA</vt:lpstr>
      <vt:lpstr>Thompson’s News Report</vt:lpstr>
      <vt:lpstr>Slide 20</vt:lpstr>
      <vt:lpstr>Lynn Oldfield  of  American Insurance Group</vt:lpstr>
      <vt:lpstr>Employer Responsibility</vt:lpstr>
      <vt:lpstr>Slide 23</vt:lpstr>
      <vt:lpstr>Employers Liability Supervisory Staff</vt:lpstr>
      <vt:lpstr>Non Supervisory Staff</vt:lpstr>
      <vt:lpstr>Non Employees</vt:lpstr>
      <vt:lpstr>Teachers</vt:lpstr>
      <vt:lpstr>Preventive Measures</vt:lpstr>
      <vt:lpstr>Develop a Sexual Harassment Policy</vt:lpstr>
      <vt:lpstr>Policy Should Contain</vt:lpstr>
      <vt:lpstr>Slide 31</vt:lpstr>
      <vt:lpstr>Personal Financial Liability</vt:lpstr>
      <vt:lpstr>Policy Manual</vt:lpstr>
      <vt:lpstr>Assurances </vt:lpstr>
      <vt:lpstr>Communication </vt:lpstr>
      <vt:lpstr>Examples</vt:lpstr>
      <vt:lpstr>Special Training Sessions</vt:lpstr>
      <vt:lpstr>Management Conferences</vt:lpstr>
      <vt:lpstr>Solicit Active Participation</vt:lpstr>
      <vt:lpstr>Lead By Example</vt:lpstr>
      <vt:lpstr>Lead By Example</vt:lpstr>
      <vt:lpstr>Investigate All Allegations</vt:lpstr>
      <vt:lpstr>LEGAL ISSUES</vt:lpstr>
      <vt:lpstr>CFSA Addresses - </vt:lpstr>
      <vt:lpstr>CFSA Addresses - </vt:lpstr>
      <vt:lpstr>Slide 46</vt:lpstr>
      <vt:lpstr>Ontario Section 72 (2)</vt:lpstr>
      <vt:lpstr>CFSA - note</vt:lpstr>
      <vt:lpstr>Document All Investigation Procedures</vt:lpstr>
      <vt:lpstr>Investigation Process</vt:lpstr>
      <vt:lpstr>Review </vt:lpstr>
      <vt:lpstr>Slide 52</vt:lpstr>
      <vt:lpstr>Abuse with Children</vt:lpstr>
      <vt:lpstr>Slide 54</vt:lpstr>
      <vt:lpstr>Child Abuse</vt:lpstr>
      <vt:lpstr>Abuse </vt:lpstr>
      <vt:lpstr>Condition of</vt:lpstr>
      <vt:lpstr>Major Issue</vt:lpstr>
      <vt:lpstr>Slide 59</vt:lpstr>
      <vt:lpstr>Where Does It Take Place</vt:lpstr>
      <vt:lpstr>Psychological Effects </vt:lpstr>
      <vt:lpstr>Protect </vt:lpstr>
      <vt:lpstr>Feelings </vt:lpstr>
      <vt:lpstr>The Problem Has to Stop </vt:lpstr>
      <vt:lpstr>Manifestation </vt:lpstr>
      <vt:lpstr>Verbal </vt:lpstr>
      <vt:lpstr>Slide 67</vt:lpstr>
      <vt:lpstr>Statements </vt:lpstr>
      <vt:lpstr>Physical </vt:lpstr>
      <vt:lpstr>Slide 70</vt:lpstr>
      <vt:lpstr>Behavior </vt:lpstr>
      <vt:lpstr>Slide 72</vt:lpstr>
      <vt:lpstr>Problems Identified As Adults</vt:lpstr>
      <vt:lpstr>Slide 74</vt:lpstr>
      <vt:lpstr>Preventative Measures</vt:lpstr>
      <vt:lpstr>Slide 76</vt:lpstr>
      <vt:lpstr>Slide 77</vt:lpstr>
      <vt:lpstr>Slide 78</vt:lpstr>
      <vt:lpstr>Slide 79</vt:lpstr>
      <vt:lpstr>Slide 80</vt:lpstr>
      <vt:lpstr>Slide 81</vt:lpstr>
      <vt:lpstr>Ratio of Staff to Children</vt:lpstr>
      <vt:lpstr>Guidelines </vt:lpstr>
      <vt:lpstr>REMEMBER THAT THE CHILDREN TODAY ARE THE PRODUCT FOR TOMORROW</vt:lpstr>
      <vt:lpstr>DO YOU  WANT THEM TO CONTINUE THIS ATTITUDE ON THEIR CHILDREN ?</vt:lpstr>
      <vt:lpstr>Action Plan</vt:lpstr>
      <vt:lpstr>Believe </vt:lpstr>
      <vt:lpstr>Positive Message</vt:lpstr>
      <vt:lpstr>Not Responsible</vt:lpstr>
      <vt:lpstr>Report The Incident</vt:lpstr>
      <vt:lpstr>Medical Examination</vt:lpstr>
      <vt:lpstr>Get Help</vt:lpstr>
      <vt:lpstr>You Should</vt:lpstr>
      <vt:lpstr>No Pressure</vt:lpstr>
      <vt:lpstr>No Confrontation</vt:lpstr>
      <vt:lpstr>Preventive Measures</vt:lpstr>
      <vt:lpstr>Remember </vt:lpstr>
      <vt:lpstr>Slide 98</vt:lpstr>
      <vt:lpstr>Slide 99</vt:lpstr>
      <vt:lpstr>Slide 100</vt:lpstr>
      <vt:lpstr>Slide 101</vt:lpstr>
      <vt:lpstr>REDUCING THE RISK  for the CHURCH</vt:lpstr>
      <vt:lpstr>REDUCING THE RISK  for the CHURCH</vt:lpstr>
      <vt:lpstr>Three Points to Consider</vt:lpstr>
      <vt:lpstr>Three Points to Consider</vt:lpstr>
      <vt:lpstr>Three Points to Consider</vt:lpstr>
      <vt:lpstr>Have you Screened the following?</vt:lpstr>
      <vt:lpstr>Slide 108</vt:lpstr>
      <vt:lpstr>Have you Screened the following?</vt:lpstr>
      <vt:lpstr>Have you Screened the following?</vt:lpstr>
      <vt:lpstr>QUOTE 1</vt:lpstr>
      <vt:lpstr>QUOTE 2</vt:lpstr>
      <vt:lpstr>Slide 113</vt:lpstr>
      <vt:lpstr>QUOTE 3</vt:lpstr>
      <vt:lpstr>QUOTE 4</vt:lpstr>
      <vt:lpstr>Slide 116</vt:lpstr>
      <vt:lpstr>Knowledge Inventory</vt:lpstr>
      <vt:lpstr>Slide 118</vt:lpstr>
      <vt:lpstr>Slide 119</vt:lpstr>
      <vt:lpstr>Slide 120</vt:lpstr>
      <vt:lpstr>Legal: 8 Reasons why  churches are getting sued</vt:lpstr>
      <vt:lpstr>Churches Vulnerability – 6 reasons why</vt:lpstr>
      <vt:lpstr>Why Churches and their Leaders are Sued?</vt:lpstr>
      <vt:lpstr>Assessment Checklist</vt:lpstr>
      <vt:lpstr>Assessment Checklist</vt:lpstr>
      <vt:lpstr>Assessment Checklist</vt:lpstr>
      <vt:lpstr>Assessment Checklist</vt:lpstr>
      <vt:lpstr>Assessment Checklist</vt:lpstr>
      <vt:lpstr>The Screening Process</vt:lpstr>
      <vt:lpstr>Warning</vt:lpstr>
      <vt:lpstr>Slide 131</vt:lpstr>
      <vt:lpstr>Slide 132</vt:lpstr>
      <vt:lpstr>Religious Conversion</vt:lpstr>
      <vt:lpstr>Slide 134</vt:lpstr>
      <vt:lpstr>Getting to Know You</vt:lpstr>
      <vt:lpstr>Getting to Know You</vt:lpstr>
      <vt:lpstr>Exception</vt:lpstr>
      <vt:lpstr>MENE, MENE, TEKEL, UPHARSIN (Daniel 5:25) Tekel:   Thou art weighed in the balances and art found wanting. </vt:lpstr>
      <vt:lpstr>How Much Legal Risk Does Your Church Want to Assume? </vt:lpstr>
      <vt:lpstr>Slide 140</vt:lpstr>
      <vt:lpstr>Slide 141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HARASSMENT</dc:title>
  <dc:creator>Barry Sweeting</dc:creator>
  <cp:lastModifiedBy>Godfrey Thorogood</cp:lastModifiedBy>
  <cp:revision>123</cp:revision>
  <dcterms:created xsi:type="dcterms:W3CDTF">2013-05-22T11:46:51Z</dcterms:created>
  <dcterms:modified xsi:type="dcterms:W3CDTF">2013-05-22T11:47:10Z</dcterms:modified>
</cp:coreProperties>
</file>